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8" r:id="rId2"/>
    <p:sldId id="315" r:id="rId3"/>
    <p:sldId id="313" r:id="rId4"/>
    <p:sldId id="314" r:id="rId5"/>
    <p:sldId id="318" r:id="rId6"/>
    <p:sldId id="316" r:id="rId7"/>
    <p:sldId id="317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31" r:id="rId16"/>
    <p:sldId id="326" r:id="rId17"/>
    <p:sldId id="327" r:id="rId18"/>
    <p:sldId id="328" r:id="rId19"/>
    <p:sldId id="329" r:id="rId20"/>
    <p:sldId id="330" r:id="rId21"/>
    <p:sldId id="332" r:id="rId22"/>
    <p:sldId id="334" r:id="rId23"/>
    <p:sldId id="335" r:id="rId24"/>
    <p:sldId id="261" r:id="rId25"/>
    <p:sldId id="333" r:id="rId26"/>
    <p:sldId id="336" r:id="rId2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1" autoAdjust="0"/>
    <p:restoredTop sz="59394" autoAdjust="0"/>
  </p:normalViewPr>
  <p:slideViewPr>
    <p:cSldViewPr>
      <p:cViewPr>
        <p:scale>
          <a:sx n="95" d="100"/>
          <a:sy n="95" d="100"/>
        </p:scale>
        <p:origin x="-217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1157-F58C-4AF6-A8E2-1BA09859731B}" type="datetimeFigureOut">
              <a:rPr lang="zh-CN" altLang="en-US" smtClean="0"/>
              <a:t>2017/8/22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EF704-74C8-4641-8BEF-A9D180D5F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653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“Tape is Dead, Disk is Tape, Flash is Disk, RAM Locality is King.” So said the late Jim Gray of Microsoft Research, in 2006. </a:t>
            </a:r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five-minute rule: From an economic point of view, your cache should be big enough to hold at least 5 minutes worth of your most recent data.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EF704-74C8-4641-8BEF-A9D180D5F3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06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STT-RAM: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多自旋转移矩随机内存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R-RAM: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阻变式存储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EF704-74C8-4641-8BEF-A9D180D5F3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65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PPT-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441654" y="3867894"/>
            <a:ext cx="950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+mn-lt"/>
              </a:rPr>
              <a:t>Date</a:t>
            </a:r>
            <a:endParaRPr lang="zh-CN" altLang="en-US" sz="1200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+mn-lt"/>
              </a:rPr>
              <a:t>2016.06.01</a:t>
            </a:r>
          </a:p>
        </p:txBody>
      </p:sp>
      <p:pic>
        <p:nvPicPr>
          <p:cNvPr id="12" name="Picture 3" descr="C:\Users\Administrator\Desktop\ppt-03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1510"/>
            <a:ext cx="1008112" cy="118714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2008" y="1275606"/>
            <a:ext cx="5756176" cy="1102519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2427734"/>
            <a:ext cx="5112568" cy="57606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53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图片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istrator\Desktop\未标题-1-0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5240" y="4587974"/>
            <a:ext cx="1440160" cy="439127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+mn-lt"/>
                <a:ea typeface="+mn-ea"/>
              </a:defRPr>
            </a:lvl1pPr>
            <a:lvl2pPr>
              <a:defRPr sz="2000">
                <a:latin typeface="+mn-lt"/>
                <a:ea typeface="+mn-ea"/>
              </a:defRPr>
            </a:lvl2pPr>
            <a:lvl3pPr>
              <a:defRPr sz="1800">
                <a:latin typeface="+mn-lt"/>
                <a:ea typeface="+mn-ea"/>
              </a:defRPr>
            </a:lvl3pPr>
            <a:lvl4pPr>
              <a:defRPr sz="1600">
                <a:latin typeface="+mn-lt"/>
                <a:ea typeface="+mn-ea"/>
              </a:defRPr>
            </a:lvl4pPr>
            <a:lvl5pPr>
              <a:defRPr sz="1600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23528" y="205979"/>
            <a:ext cx="8229600" cy="637579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90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图片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>
            <a:lvl1pPr>
              <a:defRPr sz="2400">
                <a:latin typeface="+mn-lt"/>
                <a:ea typeface="+mn-ea"/>
              </a:defRPr>
            </a:lvl1pPr>
            <a:lvl2pPr>
              <a:defRPr sz="2000">
                <a:latin typeface="+mn-lt"/>
                <a:ea typeface="+mn-ea"/>
              </a:defRPr>
            </a:lvl2pPr>
            <a:lvl3pPr>
              <a:defRPr sz="1800">
                <a:latin typeface="+mn-lt"/>
                <a:ea typeface="+mn-ea"/>
              </a:defRPr>
            </a:lvl3pPr>
            <a:lvl4pPr>
              <a:defRPr sz="1600">
                <a:latin typeface="+mn-lt"/>
                <a:ea typeface="+mn-ea"/>
              </a:defRPr>
            </a:lvl4pPr>
            <a:lvl5pPr>
              <a:defRPr sz="1600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2017/8/22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323528" y="205979"/>
            <a:ext cx="8229600" cy="637579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Picture 2" descr="C:\Users\Administrator\Desktop\未标题-1-0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5240" y="4587974"/>
            <a:ext cx="1440160" cy="4391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42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未标题-1-1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0" r:id="rId3"/>
    <p:sldLayoutId id="214748365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hyperlink" Target="https://en.oxforddictionaries.com/definition/datab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zh-CN" altLang="en-US" dirty="0" smtClean="0"/>
              <a:t>数据库架构与演进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8706" y="2378125"/>
            <a:ext cx="5112568" cy="576064"/>
          </a:xfrm>
        </p:spPr>
        <p:txBody>
          <a:bodyPr anchor="ctr" anchorCtr="0"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91680" y="4515966"/>
            <a:ext cx="13724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文继军   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2017.08</a:t>
            </a:r>
          </a:p>
        </p:txBody>
      </p:sp>
    </p:spTree>
    <p:extLst>
      <p:ext uri="{BB962C8B-B14F-4D97-AF65-F5344CB8AC3E}">
        <p14:creationId xmlns:p14="http://schemas.microsoft.com/office/powerpoint/2010/main" val="15454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3723878"/>
            <a:ext cx="4042792" cy="8707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1200" dirty="0" smtClean="0"/>
              <a:t>分布式锁管理和分布式缓冲池架构；每个资源有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节点，所有节点对等；</a:t>
            </a:r>
            <a:endParaRPr lang="en-US" altLang="zh-CN" sz="1200" dirty="0" smtClean="0"/>
          </a:p>
          <a:p>
            <a:r>
              <a:rPr lang="zh-CN" altLang="en-US" sz="1200" dirty="0"/>
              <a:t>节点</a:t>
            </a:r>
            <a:r>
              <a:rPr lang="zh-CN" altLang="en-US" sz="1200" dirty="0" smtClean="0"/>
              <a:t>间</a:t>
            </a:r>
            <a:r>
              <a:rPr lang="en-US" altLang="zh-CN" sz="1200" dirty="0" smtClean="0"/>
              <a:t>P2P</a:t>
            </a:r>
            <a:r>
              <a:rPr lang="zh-CN" altLang="en-US" sz="1200" dirty="0" smtClean="0"/>
              <a:t>通讯，网络数据流量大；使用</a:t>
            </a:r>
            <a:r>
              <a:rPr lang="en-US" altLang="zh-CN" sz="1200" dirty="0" smtClean="0"/>
              <a:t>Socket API</a:t>
            </a:r>
            <a:r>
              <a:rPr lang="zh-CN" altLang="en-US" sz="1200" dirty="0" smtClean="0"/>
              <a:t>，不能充分利用</a:t>
            </a:r>
            <a:r>
              <a:rPr lang="en-US" altLang="zh-CN" sz="1200" dirty="0" smtClean="0"/>
              <a:t>RDMA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r>
              <a:rPr lang="zh-CN" altLang="en-US" sz="1200" dirty="0"/>
              <a:t>可</a:t>
            </a:r>
            <a:r>
              <a:rPr lang="zh-CN" altLang="en-US" sz="1200" dirty="0" smtClean="0"/>
              <a:t>伸缩性一般，</a:t>
            </a:r>
            <a:r>
              <a:rPr lang="en-US" altLang="zh-CN" sz="1200" dirty="0" smtClean="0"/>
              <a:t>4</a:t>
            </a:r>
            <a:r>
              <a:rPr lang="zh-CN" altLang="en-US" sz="1200" dirty="0" smtClean="0"/>
              <a:t>个节点以上的</a:t>
            </a:r>
            <a:r>
              <a:rPr lang="en-US" altLang="zh-CN" sz="1200" dirty="0" smtClean="0"/>
              <a:t>RAC</a:t>
            </a:r>
            <a:r>
              <a:rPr lang="zh-CN" altLang="en-US" sz="1200" dirty="0" smtClean="0"/>
              <a:t>应用并不多。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Shared-disk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8" y="866388"/>
            <a:ext cx="3320686" cy="2712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874872"/>
            <a:ext cx="4057544" cy="28044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16016" y="843558"/>
            <a:ext cx="2535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/>
              <a:t>IBM DB2 </a:t>
            </a:r>
            <a:r>
              <a:rPr lang="en-US" altLang="zh-CN" sz="1200" b="1" dirty="0" err="1" smtClean="0"/>
              <a:t>pureScale</a:t>
            </a:r>
            <a:r>
              <a:rPr lang="en-US" altLang="zh-CN" sz="1200" b="1" dirty="0" smtClean="0"/>
              <a:t> Architecture</a:t>
            </a:r>
            <a:endParaRPr lang="zh-CN" altLang="en-US" sz="1200" b="1" dirty="0"/>
          </a:p>
        </p:txBody>
      </p:sp>
      <p:sp>
        <p:nvSpPr>
          <p:cNvPr id="9" name="内容占位符 1"/>
          <p:cNvSpPr txBox="1">
            <a:spLocks/>
          </p:cNvSpPr>
          <p:nvPr/>
        </p:nvSpPr>
        <p:spPr>
          <a:xfrm>
            <a:off x="4716016" y="3723878"/>
            <a:ext cx="4248472" cy="870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集中式的全局锁管理器和全局共享缓冲池架构；存在</a:t>
            </a:r>
            <a:r>
              <a:rPr lang="en-US" altLang="zh-CN" sz="1100" dirty="0" smtClean="0"/>
              <a:t>CF</a:t>
            </a:r>
            <a:r>
              <a:rPr lang="zh-CN" altLang="en-US" sz="1100" dirty="0" smtClean="0"/>
              <a:t>节点（中心节点）与成员节点的区别；比</a:t>
            </a:r>
            <a:r>
              <a:rPr lang="en-US" altLang="zh-CN" sz="1100" dirty="0" smtClean="0"/>
              <a:t>RAC</a:t>
            </a:r>
            <a:r>
              <a:rPr lang="zh-CN" altLang="en-US" sz="1100" dirty="0" smtClean="0"/>
              <a:t>多两个</a:t>
            </a:r>
            <a:r>
              <a:rPr lang="en-US" altLang="zh-CN" sz="1100" dirty="0" smtClean="0"/>
              <a:t>CF</a:t>
            </a:r>
            <a:r>
              <a:rPr lang="zh-CN" altLang="en-US" sz="1100" dirty="0" smtClean="0"/>
              <a:t>节点；</a:t>
            </a:r>
            <a:endParaRPr lang="en-US" altLang="zh-CN" sz="1100" dirty="0" smtClean="0"/>
          </a:p>
          <a:p>
            <a:r>
              <a:rPr lang="zh-CN" altLang="en-US" sz="1100" dirty="0" smtClean="0"/>
              <a:t>成员节点只和</a:t>
            </a:r>
            <a:r>
              <a:rPr lang="en-US" altLang="zh-CN" sz="1100" dirty="0" smtClean="0"/>
              <a:t>CF</a:t>
            </a:r>
            <a:r>
              <a:rPr lang="zh-CN" altLang="en-US" sz="1100" dirty="0" smtClean="0"/>
              <a:t>节点通讯，网络数据流量比</a:t>
            </a:r>
            <a:r>
              <a:rPr lang="en-US" altLang="zh-CN" sz="1100" dirty="0" smtClean="0"/>
              <a:t>RAC</a:t>
            </a:r>
            <a:r>
              <a:rPr lang="zh-CN" altLang="en-US" sz="1100" dirty="0" smtClean="0"/>
              <a:t>小；充分利用</a:t>
            </a:r>
            <a:r>
              <a:rPr lang="en-US" altLang="zh-CN" sz="1100" dirty="0" smtClean="0"/>
              <a:t>RDMA</a:t>
            </a:r>
            <a:r>
              <a:rPr lang="zh-CN" altLang="en-US" sz="1100" dirty="0" smtClean="0"/>
              <a:t>提供的高带宽、低延迟；</a:t>
            </a:r>
            <a:endParaRPr lang="en-US" altLang="zh-CN" sz="1100" dirty="0" smtClean="0"/>
          </a:p>
          <a:p>
            <a:r>
              <a:rPr lang="zh-CN" altLang="en-US" sz="1100" dirty="0" smtClean="0"/>
              <a:t>可伸缩性好，在读写比例为</a:t>
            </a:r>
            <a:r>
              <a:rPr lang="en-US" altLang="zh-CN" sz="1100" dirty="0" smtClean="0"/>
              <a:t>80:20</a:t>
            </a:r>
            <a:r>
              <a:rPr lang="zh-CN" altLang="en-US" sz="1100" dirty="0" smtClean="0"/>
              <a:t>的</a:t>
            </a:r>
            <a:r>
              <a:rPr lang="en-US" altLang="zh-CN" sz="1100" dirty="0" smtClean="0"/>
              <a:t>12</a:t>
            </a:r>
            <a:r>
              <a:rPr lang="zh-CN" altLang="en-US" sz="1100" dirty="0" smtClean="0"/>
              <a:t>个成员节点的测试中，</a:t>
            </a:r>
            <a:r>
              <a:rPr lang="en-US" altLang="zh-CN" sz="1100" dirty="0" err="1" smtClean="0"/>
              <a:t>pureScale</a:t>
            </a:r>
            <a:r>
              <a:rPr lang="zh-CN" altLang="en-US" sz="1100" dirty="0" smtClean="0"/>
              <a:t>的性能扩展超过</a:t>
            </a:r>
            <a:r>
              <a:rPr lang="en-US" altLang="zh-CN" sz="1100" dirty="0" smtClean="0"/>
              <a:t>90%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194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912" y="1491630"/>
            <a:ext cx="5135880" cy="277368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Shared-nothing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24128" y="4454991"/>
            <a:ext cx="1120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Teradata</a:t>
            </a:r>
            <a:r>
              <a:rPr lang="zh-CN" altLang="en-US" sz="1200" dirty="0" smtClean="0"/>
              <a:t>架构</a:t>
            </a:r>
            <a:endParaRPr lang="zh-CN" altLang="en-US" sz="1200" dirty="0"/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457200" y="1200151"/>
            <a:ext cx="32507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/>
              <a:t>Teradata</a:t>
            </a:r>
          </a:p>
          <a:p>
            <a:pPr lvl="1"/>
            <a:r>
              <a:rPr lang="zh-CN" altLang="en-US" sz="1200" dirty="0" smtClean="0"/>
              <a:t>可以有任意多个</a:t>
            </a:r>
            <a:r>
              <a:rPr lang="en-US" altLang="zh-CN" sz="1200" dirty="0" smtClean="0"/>
              <a:t>PE</a:t>
            </a:r>
          </a:p>
          <a:p>
            <a:pPr lvl="1"/>
            <a:r>
              <a:rPr lang="zh-CN" altLang="en-US" sz="1200" dirty="0" smtClean="0"/>
              <a:t>每个</a:t>
            </a:r>
            <a:r>
              <a:rPr lang="en-US" altLang="zh-CN" sz="1200" dirty="0" smtClean="0"/>
              <a:t>AMP</a:t>
            </a:r>
            <a:r>
              <a:rPr lang="zh-CN" altLang="en-US" sz="1200" dirty="0"/>
              <a:t>存取</a:t>
            </a:r>
            <a:r>
              <a:rPr lang="zh-CN" altLang="en-US" sz="1200" dirty="0" smtClean="0"/>
              <a:t>自己的数据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数据会复制多份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网络是瓶颈，</a:t>
            </a:r>
            <a:r>
              <a:rPr lang="en-US" altLang="zh-CN" sz="1200" dirty="0" smtClean="0"/>
              <a:t>BYNET</a:t>
            </a:r>
            <a:r>
              <a:rPr lang="zh-CN" altLang="en-US" sz="1200" dirty="0" smtClean="0"/>
              <a:t>使用</a:t>
            </a:r>
            <a:r>
              <a:rPr lang="en-US" altLang="zh-CN" sz="1200" dirty="0" smtClean="0"/>
              <a:t>Teradata</a:t>
            </a:r>
            <a:r>
              <a:rPr lang="zh-CN" altLang="en-US" sz="1200" dirty="0" smtClean="0"/>
              <a:t>自己的硬件和协议，现在开始支持</a:t>
            </a:r>
            <a:r>
              <a:rPr lang="en-US" altLang="zh-CN" sz="1200" dirty="0"/>
              <a:t>InfiniBand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726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Teradata</a:t>
            </a:r>
            <a:r>
              <a:rPr lang="zh-CN" altLang="en-US" dirty="0" smtClean="0"/>
              <a:t>：商务智能（</a:t>
            </a:r>
            <a:r>
              <a:rPr lang="en-US" altLang="zh-CN" dirty="0" smtClean="0"/>
              <a:t>BI</a:t>
            </a:r>
            <a:r>
              <a:rPr lang="zh-CN" altLang="en-US" dirty="0" smtClean="0"/>
              <a:t>）典型架构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93" y="915568"/>
            <a:ext cx="668083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5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数据库主要高可用架构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9623"/>
            <a:ext cx="3887152" cy="23569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584" y="4083918"/>
            <a:ext cx="2681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Oracle Data Guard Architecture</a:t>
            </a:r>
            <a:endParaRPr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491630"/>
            <a:ext cx="4800600" cy="20993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0" y="4090813"/>
            <a:ext cx="4128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Geographically Dispersed </a:t>
            </a:r>
            <a:r>
              <a:rPr lang="en-US" altLang="zh-CN" sz="1400" dirty="0"/>
              <a:t>DB2 p</a:t>
            </a:r>
            <a:r>
              <a:rPr lang="en-US" altLang="zh-CN" sz="1400" dirty="0" smtClean="0"/>
              <a:t>ureScale Cluster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51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zh-CN" altLang="en-US" sz="1600" dirty="0" smtClean="0"/>
              <a:t>架构设计要点</a:t>
            </a:r>
            <a:endParaRPr lang="en-US" altLang="zh-CN" sz="1600" dirty="0" smtClean="0"/>
          </a:p>
          <a:p>
            <a:pPr lvl="1"/>
            <a:r>
              <a:rPr lang="zh-CN" altLang="en-US" sz="1200" dirty="0"/>
              <a:t>高</a:t>
            </a:r>
            <a:r>
              <a:rPr lang="zh-CN" altLang="en-US" sz="1200" dirty="0" smtClean="0"/>
              <a:t>可用性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水平扩展</a:t>
            </a:r>
            <a:endParaRPr lang="en-US" altLang="zh-CN" sz="1200" dirty="0"/>
          </a:p>
          <a:p>
            <a:r>
              <a:rPr lang="zh-CN" altLang="en-US" sz="1600" dirty="0" smtClean="0"/>
              <a:t>特性</a:t>
            </a:r>
            <a:endParaRPr lang="en-US" altLang="zh-CN" sz="1600" dirty="0" smtClean="0"/>
          </a:p>
          <a:p>
            <a:pPr lvl="1"/>
            <a:r>
              <a:rPr lang="zh-CN" altLang="en-US" sz="1200" dirty="0" smtClean="0"/>
              <a:t>通常采用</a:t>
            </a:r>
            <a:r>
              <a:rPr lang="en-US" altLang="zh-CN" sz="1200" dirty="0" smtClean="0"/>
              <a:t>Key-Value</a:t>
            </a:r>
            <a:r>
              <a:rPr lang="zh-CN" altLang="en-US" sz="1200" dirty="0" smtClean="0"/>
              <a:t>存储层，数据无模式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通常采用最终一致性模型，放松了</a:t>
            </a:r>
            <a:r>
              <a:rPr lang="en-US" altLang="zh-CN" sz="1200" dirty="0" smtClean="0"/>
              <a:t>ACID</a:t>
            </a:r>
          </a:p>
          <a:p>
            <a:r>
              <a:rPr lang="zh-CN" altLang="en-US" sz="1600" dirty="0" smtClean="0"/>
              <a:t>一些</a:t>
            </a:r>
            <a:r>
              <a:rPr lang="en-US" altLang="zh-CN" sz="1600" dirty="0" smtClean="0"/>
              <a:t>NoSQL</a:t>
            </a:r>
            <a:r>
              <a:rPr lang="zh-CN" altLang="en-US" sz="1600" dirty="0" smtClean="0"/>
              <a:t>系统增加了对</a:t>
            </a:r>
            <a:r>
              <a:rPr lang="en-US" altLang="zh-CN" sz="1600" dirty="0" smtClean="0"/>
              <a:t>SQL</a:t>
            </a:r>
            <a:r>
              <a:rPr lang="zh-CN" altLang="en-US" sz="1600" dirty="0" smtClean="0"/>
              <a:t>的支持</a:t>
            </a:r>
            <a:endParaRPr lang="en-US" altLang="zh-CN" sz="1600" dirty="0" smtClean="0"/>
          </a:p>
          <a:p>
            <a:pPr lvl="1"/>
            <a:r>
              <a:rPr lang="en-US" altLang="zh-CN" sz="1200" dirty="0" smtClean="0"/>
              <a:t>Hive, Impala, Spark SQL</a:t>
            </a:r>
            <a:r>
              <a:rPr lang="en-US" altLang="zh-CN" sz="1200" dirty="0"/>
              <a:t>, HAWQ</a:t>
            </a:r>
            <a:r>
              <a:rPr lang="zh-CN" altLang="en-US" sz="1200" dirty="0" smtClean="0"/>
              <a:t>等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NoSQL</a:t>
            </a:r>
            <a:r>
              <a:rPr lang="zh-CN" altLang="en-US" sz="1200" dirty="0" smtClean="0"/>
              <a:t>的意思从“</a:t>
            </a:r>
            <a:r>
              <a:rPr lang="en-US" altLang="zh-CN" sz="1200" dirty="0" smtClean="0"/>
              <a:t>No SQL</a:t>
            </a:r>
            <a:r>
              <a:rPr lang="zh-CN" altLang="en-US" sz="1200" dirty="0" smtClean="0"/>
              <a:t>”变为了“</a:t>
            </a:r>
            <a:r>
              <a:rPr lang="en-US" altLang="zh-CN" sz="1200" dirty="0" smtClean="0"/>
              <a:t>Not Only SQL</a:t>
            </a:r>
            <a:r>
              <a:rPr lang="zh-CN" altLang="en-US" sz="1200" dirty="0" smtClean="0"/>
              <a:t>”</a:t>
            </a:r>
            <a:endParaRPr lang="en-US" altLang="zh-CN" sz="1200" dirty="0" smtClean="0"/>
          </a:p>
          <a:p>
            <a:r>
              <a:rPr lang="zh-CN" altLang="en-US" sz="1600" dirty="0" smtClean="0"/>
              <a:t>海量的开源以及商业</a:t>
            </a:r>
            <a:r>
              <a:rPr lang="en-US" altLang="zh-CN" sz="1600" dirty="0" smtClean="0"/>
              <a:t>NoSQL</a:t>
            </a:r>
            <a:r>
              <a:rPr lang="zh-CN" altLang="en-US" sz="1600" dirty="0" smtClean="0"/>
              <a:t>系统</a:t>
            </a:r>
            <a:endParaRPr lang="en-US" altLang="zh-CN" sz="1600" dirty="0" smtClean="0"/>
          </a:p>
          <a:p>
            <a:r>
              <a:rPr lang="zh-CN" altLang="en-US" sz="1600" dirty="0" smtClean="0"/>
              <a:t>适用于</a:t>
            </a:r>
            <a:r>
              <a:rPr lang="en-US" altLang="zh-CN" sz="1600" dirty="0" smtClean="0"/>
              <a:t>Big Data</a:t>
            </a:r>
          </a:p>
          <a:p>
            <a:endParaRPr lang="en-US" altLang="zh-CN" sz="1600" dirty="0"/>
          </a:p>
          <a:p>
            <a:r>
              <a:rPr lang="zh-CN" altLang="en-US" sz="1600" dirty="0" smtClean="0"/>
              <a:t>实例</a:t>
            </a:r>
            <a:endParaRPr lang="en-US" altLang="zh-CN" sz="1600" dirty="0" smtClean="0"/>
          </a:p>
          <a:p>
            <a:pPr lvl="1"/>
            <a:r>
              <a:rPr lang="en-US" altLang="zh-CN" sz="1200" b="1" dirty="0" smtClean="0"/>
              <a:t>Column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Accumulo</a:t>
            </a:r>
            <a:r>
              <a:rPr lang="en-US" altLang="zh-CN" sz="1200" dirty="0" smtClean="0"/>
              <a:t>, Cassandra, Druid, </a:t>
            </a:r>
            <a:r>
              <a:rPr lang="en-US" altLang="zh-CN" sz="1200" dirty="0" err="1" smtClean="0"/>
              <a:t>Hbase</a:t>
            </a:r>
            <a:endParaRPr lang="en-US" altLang="zh-CN" sz="1200" dirty="0" smtClean="0"/>
          </a:p>
          <a:p>
            <a:pPr lvl="1"/>
            <a:r>
              <a:rPr lang="en-US" altLang="zh-CN" sz="1200" b="1" dirty="0" smtClean="0"/>
              <a:t>Document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Clusterpoint</a:t>
            </a:r>
            <a:r>
              <a:rPr lang="en-US" altLang="zh-CN" sz="1200" dirty="0" smtClean="0"/>
              <a:t>, Apache </a:t>
            </a:r>
            <a:r>
              <a:rPr lang="en-US" altLang="zh-CN" sz="1200" dirty="0" err="1" smtClean="0"/>
              <a:t>CouchDB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Couchbase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DocumentDB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HyperDex</a:t>
            </a:r>
            <a:r>
              <a:rPr lang="en-US" altLang="zh-CN" sz="1200" dirty="0" smtClean="0"/>
              <a:t>, Lotus Notes, </a:t>
            </a:r>
            <a:r>
              <a:rPr lang="en-US" altLang="zh-CN" sz="1200" dirty="0" err="1" smtClean="0"/>
              <a:t>MarkLogic</a:t>
            </a:r>
            <a:r>
              <a:rPr lang="en-US" altLang="zh-CN" sz="1200" dirty="0" smtClean="0"/>
              <a:t>, MongoDB, </a:t>
            </a:r>
            <a:r>
              <a:rPr lang="en-US" altLang="zh-CN" sz="1200" dirty="0" err="1" smtClean="0"/>
              <a:t>OrientDB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Qizx</a:t>
            </a:r>
            <a:endParaRPr lang="en-US" altLang="zh-CN" sz="1200" dirty="0" smtClean="0"/>
          </a:p>
          <a:p>
            <a:pPr lvl="1"/>
            <a:r>
              <a:rPr lang="en-US" altLang="zh-CN" sz="1200" b="1" dirty="0" smtClean="0"/>
              <a:t>Key-value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CouchDB</a:t>
            </a:r>
            <a:r>
              <a:rPr lang="en-US" altLang="zh-CN" sz="1200" dirty="0" smtClean="0"/>
              <a:t>, Oracle NoSQL Database, Dynamo, </a:t>
            </a:r>
            <a:r>
              <a:rPr lang="en-US" altLang="zh-CN" sz="1200" dirty="0" err="1" smtClean="0"/>
              <a:t>FoundationDB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HyperDex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MemcacheDB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Redis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Riak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FairCom</a:t>
            </a:r>
            <a:r>
              <a:rPr lang="en-US" altLang="zh-CN" sz="1200" dirty="0" smtClean="0"/>
              <a:t> c-</a:t>
            </a:r>
            <a:r>
              <a:rPr lang="en-US" altLang="zh-CN" sz="1200" dirty="0" err="1" smtClean="0"/>
              <a:t>treeACE</a:t>
            </a:r>
            <a:r>
              <a:rPr lang="en-US" altLang="zh-CN" sz="1200" dirty="0" smtClean="0"/>
              <a:t>, Aerospike, </a:t>
            </a:r>
            <a:r>
              <a:rPr lang="en-US" altLang="zh-CN" sz="1200" dirty="0" err="1" smtClean="0"/>
              <a:t>OrientDB</a:t>
            </a:r>
            <a:r>
              <a:rPr lang="en-US" altLang="zh-CN" sz="1200" dirty="0" smtClean="0"/>
              <a:t>, MUMPS</a:t>
            </a:r>
          </a:p>
          <a:p>
            <a:pPr lvl="1"/>
            <a:r>
              <a:rPr lang="en-US" altLang="zh-CN" sz="1200" b="1" dirty="0" smtClean="0"/>
              <a:t>Graph</a:t>
            </a:r>
            <a:r>
              <a:rPr lang="en-US" altLang="zh-CN" sz="1200" dirty="0" smtClean="0"/>
              <a:t>: Allegro, Neo4J, </a:t>
            </a:r>
            <a:r>
              <a:rPr lang="en-US" altLang="zh-CN" sz="1200" dirty="0" err="1" smtClean="0"/>
              <a:t>InfiniteGraph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OrientDB</a:t>
            </a:r>
            <a:r>
              <a:rPr lang="en-US" altLang="zh-CN" sz="1200" dirty="0" smtClean="0"/>
              <a:t>, Virtuoso, </a:t>
            </a:r>
            <a:r>
              <a:rPr lang="en-US" altLang="zh-CN" sz="1200" dirty="0" err="1" smtClean="0"/>
              <a:t>Stardog</a:t>
            </a:r>
            <a:endParaRPr lang="en-US" altLang="zh-CN" sz="1200" dirty="0" smtClean="0"/>
          </a:p>
          <a:p>
            <a:pPr lvl="1"/>
            <a:r>
              <a:rPr lang="en-US" altLang="zh-CN" sz="1200" b="1" dirty="0" smtClean="0"/>
              <a:t>Multi-modal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OrientDB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FoundationDB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ArangoDB</a:t>
            </a:r>
            <a:r>
              <a:rPr lang="en-US" altLang="zh-CN" sz="1200" dirty="0" smtClean="0"/>
              <a:t>, Alchemy Database, </a:t>
            </a:r>
            <a:r>
              <a:rPr lang="en-US" altLang="zh-CN" sz="1200" dirty="0" err="1" smtClean="0"/>
              <a:t>CortexDB</a:t>
            </a:r>
            <a:endParaRPr lang="en-US" altLang="zh-CN" sz="12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NoSQL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8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Big Data Stack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9" y="915566"/>
            <a:ext cx="6433661" cy="40076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915566"/>
            <a:ext cx="2224088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Teradata</a:t>
            </a:r>
            <a:r>
              <a:rPr lang="zh-CN" altLang="en-US" dirty="0" smtClean="0"/>
              <a:t>：与</a:t>
            </a:r>
            <a:r>
              <a:rPr lang="en-US" altLang="zh-CN" dirty="0" smtClean="0"/>
              <a:t>MapReduce/Hadoop</a:t>
            </a:r>
            <a:r>
              <a:rPr lang="zh-CN" altLang="en-US" dirty="0" smtClean="0"/>
              <a:t>共存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7574"/>
            <a:ext cx="6715125" cy="386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7544" y="1131590"/>
            <a:ext cx="4392488" cy="339447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800" dirty="0" smtClean="0"/>
              <a:t>架构设计要点</a:t>
            </a:r>
            <a:endParaRPr lang="en-US" altLang="zh-CN" sz="1800" dirty="0" smtClean="0"/>
          </a:p>
          <a:p>
            <a:pPr lvl="1"/>
            <a:r>
              <a:rPr lang="zh-CN" altLang="en-US" sz="1200" dirty="0" smtClean="0"/>
              <a:t>高性能</a:t>
            </a:r>
            <a:endParaRPr lang="en-US" altLang="zh-CN" sz="1200" dirty="0" smtClean="0"/>
          </a:p>
          <a:p>
            <a:pPr lvl="1"/>
            <a:r>
              <a:rPr lang="zh-CN" altLang="en-US" sz="1200" dirty="0"/>
              <a:t>高</a:t>
            </a:r>
            <a:r>
              <a:rPr lang="zh-CN" altLang="en-US" sz="1200" dirty="0" smtClean="0"/>
              <a:t>可用性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水平扩展</a:t>
            </a:r>
            <a:endParaRPr lang="en-US" altLang="zh-CN" sz="1200" dirty="0" smtClean="0"/>
          </a:p>
          <a:p>
            <a:r>
              <a:rPr lang="zh-CN" altLang="en-US" sz="1800" dirty="0" smtClean="0"/>
              <a:t>特性</a:t>
            </a:r>
            <a:endParaRPr lang="en-US" altLang="zh-CN" sz="1800" dirty="0" smtClean="0"/>
          </a:p>
          <a:p>
            <a:pPr lvl="1"/>
            <a:r>
              <a:rPr lang="zh-CN" altLang="en-US" sz="1200" dirty="0" smtClean="0"/>
              <a:t>使用</a:t>
            </a:r>
            <a:r>
              <a:rPr lang="en-US" altLang="zh-CN" sz="1200" dirty="0" smtClean="0"/>
              <a:t>SQL</a:t>
            </a:r>
            <a:r>
              <a:rPr lang="zh-CN" altLang="en-US" sz="1200" dirty="0" smtClean="0"/>
              <a:t>语言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支持</a:t>
            </a:r>
            <a:r>
              <a:rPr lang="en-US" altLang="zh-CN" sz="1200" dirty="0" smtClean="0"/>
              <a:t>ACID</a:t>
            </a:r>
            <a:r>
              <a:rPr lang="zh-CN" altLang="en-US" sz="1200" dirty="0" smtClean="0"/>
              <a:t>事务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使用非锁并发控制模式来避免用户间的互相阻塞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通常采用</a:t>
            </a:r>
            <a:r>
              <a:rPr lang="en-US" altLang="zh-CN" sz="1200" dirty="0" smtClean="0"/>
              <a:t>Shared-nothing</a:t>
            </a:r>
            <a:r>
              <a:rPr lang="zh-CN" altLang="en-US" sz="1200" dirty="0" smtClean="0"/>
              <a:t>架构进行水平扩展</a:t>
            </a:r>
            <a:endParaRPr lang="en-US" altLang="zh-CN" sz="1200" dirty="0" smtClean="0"/>
          </a:p>
          <a:p>
            <a:r>
              <a:rPr lang="zh-CN" altLang="en-US" sz="1800" dirty="0" smtClean="0"/>
              <a:t>适用于</a:t>
            </a:r>
            <a:r>
              <a:rPr lang="en-US" altLang="zh-CN" sz="1800" dirty="0" smtClean="0"/>
              <a:t>OLTP</a:t>
            </a:r>
          </a:p>
          <a:p>
            <a:r>
              <a:rPr lang="zh-CN" altLang="en-US" sz="1800" dirty="0" smtClean="0"/>
              <a:t>实例</a:t>
            </a:r>
            <a:endParaRPr lang="en-US" altLang="zh-CN" sz="1800" dirty="0" smtClean="0"/>
          </a:p>
          <a:p>
            <a:pPr lvl="1"/>
            <a:r>
              <a:rPr lang="en-US" altLang="zh-CN" sz="1300" dirty="0" err="1" smtClean="0"/>
              <a:t>Clustrix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GenieDB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ScalArc</a:t>
            </a:r>
            <a:r>
              <a:rPr lang="en-US" altLang="zh-CN" sz="1300" dirty="0" smtClean="0"/>
              <a:t>, Schooner, </a:t>
            </a:r>
            <a:r>
              <a:rPr lang="en-US" altLang="zh-CN" sz="1300" dirty="0" err="1" smtClean="0"/>
              <a:t>VoltDB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MemSQL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ScaleDB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Akiban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CodeFuture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ScaleBase</a:t>
            </a:r>
            <a:r>
              <a:rPr lang="en-US" altLang="zh-CN" sz="1300" dirty="0" smtClean="0"/>
              <a:t>, Translation, </a:t>
            </a:r>
            <a:r>
              <a:rPr lang="en-US" altLang="zh-CN" sz="1300" dirty="0" err="1" smtClean="0"/>
              <a:t>NumbusDB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JustOne</a:t>
            </a:r>
            <a:r>
              <a:rPr lang="en-US" altLang="zh-CN" sz="1300" dirty="0" smtClean="0"/>
              <a:t> DB, </a:t>
            </a:r>
            <a:r>
              <a:rPr lang="en-US" altLang="zh-CN" sz="1300" dirty="0" err="1" smtClean="0"/>
              <a:t>NuoDB</a:t>
            </a:r>
            <a:r>
              <a:rPr lang="en-US" altLang="zh-CN" sz="1300" dirty="0" smtClean="0"/>
              <a:t>, Spanner</a:t>
            </a:r>
            <a:endParaRPr lang="zh-CN" altLang="en-US" sz="13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NewSQL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72" y="1131590"/>
            <a:ext cx="3670110" cy="17862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70072" y="3003798"/>
            <a:ext cx="3897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Shared-nothing</a:t>
            </a:r>
            <a:r>
              <a:rPr lang="zh-CN" altLang="en-US" sz="1200" dirty="0" smtClean="0"/>
              <a:t>架构，内存数据库，水平扩展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支持</a:t>
            </a:r>
            <a:r>
              <a:rPr lang="en-US" altLang="zh-CN" sz="1200" dirty="0" smtClean="0"/>
              <a:t>SQL</a:t>
            </a:r>
            <a:r>
              <a:rPr lang="zh-CN" altLang="en-US" sz="1200" dirty="0" smtClean="0"/>
              <a:t>，支持</a:t>
            </a:r>
            <a:r>
              <a:rPr lang="en-US" altLang="zh-CN" sz="1200" dirty="0" smtClean="0"/>
              <a:t>ACID</a:t>
            </a:r>
            <a:r>
              <a:rPr lang="zh-CN" altLang="en-US" sz="1200" dirty="0" smtClean="0"/>
              <a:t>事务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数据按照</a:t>
            </a:r>
            <a:r>
              <a:rPr lang="en-US" altLang="zh-CN" sz="1200" dirty="0" smtClean="0"/>
              <a:t>Key</a:t>
            </a:r>
            <a:r>
              <a:rPr lang="zh-CN" altLang="en-US" sz="1200" dirty="0" smtClean="0"/>
              <a:t>值分片存储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K-</a:t>
            </a:r>
            <a:r>
              <a:rPr lang="en-US" altLang="zh-CN" sz="1200" dirty="0" err="1" smtClean="0"/>
              <a:t>Safty</a:t>
            </a:r>
            <a:r>
              <a:rPr lang="zh-CN" altLang="en-US" sz="1200" dirty="0" smtClean="0"/>
              <a:t>，数据跨节点复制</a:t>
            </a:r>
            <a:r>
              <a:rPr lang="en-US" altLang="zh-CN" sz="1200" dirty="0" smtClean="0"/>
              <a:t>K</a:t>
            </a:r>
            <a:r>
              <a:rPr lang="zh-CN" altLang="en-US" sz="1200" dirty="0" smtClean="0"/>
              <a:t>份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存储过程封装事务，每个分区单线程排序执行，无锁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434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分布式数据库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150633"/>
            <a:ext cx="3086531" cy="2005293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687082" y="1235709"/>
            <a:ext cx="2469094" cy="831985"/>
            <a:chOff x="4572000" y="1110597"/>
            <a:chExt cx="2469094" cy="83198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110597"/>
              <a:ext cx="2469094" cy="76206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652120" y="1665583"/>
              <a:ext cx="813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AdWords</a:t>
              </a:r>
              <a:endParaRPr lang="zh-CN" altLang="en-US" sz="1200" dirty="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30" y="1110600"/>
            <a:ext cx="2761727" cy="14570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8355" y="838578"/>
            <a:ext cx="2432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/>
              <a:t>淘宝分布数据库中间层（</a:t>
            </a:r>
            <a:r>
              <a:rPr lang="en-US" altLang="zh-CN" sz="1200" b="1" dirty="0" smtClean="0"/>
              <a:t>TDDL</a:t>
            </a:r>
            <a:r>
              <a:rPr lang="zh-CN" altLang="en-US" sz="1200" b="1" dirty="0" smtClean="0"/>
              <a:t>）</a:t>
            </a:r>
            <a:endParaRPr lang="zh-CN" altLang="en-US" sz="1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323528" y="2588300"/>
            <a:ext cx="276172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50" dirty="0" smtClean="0"/>
              <a:t>Master</a:t>
            </a:r>
            <a:r>
              <a:rPr lang="zh-CN" altLang="en-US" sz="1050" dirty="0" smtClean="0"/>
              <a:t>和</a:t>
            </a:r>
            <a:r>
              <a:rPr lang="en-US" altLang="zh-CN" sz="1050" dirty="0" smtClean="0"/>
              <a:t>Master-</a:t>
            </a:r>
            <a:r>
              <a:rPr lang="en-US" altLang="zh-CN" sz="1050" dirty="0" err="1" smtClean="0"/>
              <a:t>Readonly</a:t>
            </a:r>
            <a:r>
              <a:rPr lang="zh-CN" altLang="en-US" sz="1050" dirty="0" smtClean="0"/>
              <a:t>的数据库部署在不同机房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/>
              <a:t>异步</a:t>
            </a:r>
            <a:r>
              <a:rPr lang="zh-CN" altLang="en-US" sz="1050" dirty="0" smtClean="0"/>
              <a:t>复制，有数据延迟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读写分离，分库分表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支持单库事务，不支持跨库事务</a:t>
            </a:r>
            <a:endParaRPr lang="zh-CN" altLang="en-US" sz="105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723878"/>
            <a:ext cx="3015615" cy="13639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38463" y="4263792"/>
            <a:ext cx="27617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故障自动检测，自动透明切换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数据</a:t>
            </a:r>
            <a:r>
              <a:rPr lang="en-US" altLang="zh-CN" sz="1050" dirty="0" smtClean="0"/>
              <a:t>Range</a:t>
            </a:r>
            <a:r>
              <a:rPr lang="zh-CN" altLang="en-US" sz="1050" dirty="0" smtClean="0"/>
              <a:t>或</a:t>
            </a:r>
            <a:r>
              <a:rPr lang="en-US" altLang="zh-CN" sz="1050" dirty="0" smtClean="0"/>
              <a:t>Hash</a:t>
            </a:r>
            <a:r>
              <a:rPr lang="zh-CN" altLang="en-US" sz="1050" dirty="0" smtClean="0"/>
              <a:t>分片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支持全部</a:t>
            </a:r>
            <a:r>
              <a:rPr lang="en-US" altLang="zh-CN" sz="1050" dirty="0" smtClean="0"/>
              <a:t>MySQL</a:t>
            </a:r>
            <a:r>
              <a:rPr lang="zh-CN" altLang="en-US" sz="1050" dirty="0" smtClean="0"/>
              <a:t>的</a:t>
            </a:r>
            <a:r>
              <a:rPr lang="en-US" altLang="zh-CN" sz="1050" dirty="0" smtClean="0"/>
              <a:t>SQL</a:t>
            </a:r>
            <a:r>
              <a:rPr lang="zh-CN" altLang="en-US" sz="1050" dirty="0" smtClean="0"/>
              <a:t>语言</a:t>
            </a:r>
            <a:endParaRPr lang="zh-CN" alt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5616" y="3518887"/>
            <a:ext cx="1217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/>
              <a:t>MySQL Fabric</a:t>
            </a:r>
            <a:endParaRPr lang="zh-CN" altLang="en-US" sz="1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139952" y="843558"/>
            <a:ext cx="1645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/>
              <a:t>Google F1+Spanner</a:t>
            </a:r>
            <a:endParaRPr lang="zh-CN" altLang="en-US" sz="12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578412" y="915566"/>
            <a:ext cx="23860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50" dirty="0"/>
              <a:t> </a:t>
            </a:r>
            <a:r>
              <a:rPr lang="zh-CN" altLang="en-US" sz="1050" dirty="0" smtClean="0"/>
              <a:t>数据跨数据中心全球分布，数据透明</a:t>
            </a:r>
            <a:r>
              <a:rPr lang="en-US" altLang="zh-CN" sz="1050" dirty="0" err="1" smtClean="0"/>
              <a:t>Sharding</a:t>
            </a:r>
            <a:r>
              <a:rPr lang="zh-CN" altLang="en-US" sz="1050" dirty="0" smtClean="0"/>
              <a:t>，数据强一致性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50" dirty="0" smtClean="0"/>
              <a:t>Schema</a:t>
            </a:r>
            <a:r>
              <a:rPr lang="zh-CN" altLang="en-US" sz="1050" dirty="0" smtClean="0"/>
              <a:t>可以动态修改，持续改进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原子钟</a:t>
            </a:r>
            <a:r>
              <a:rPr lang="en-US" altLang="zh-CN" sz="1050" dirty="0" smtClean="0"/>
              <a:t>+</a:t>
            </a:r>
            <a:r>
              <a:rPr lang="en-US" altLang="zh-CN" sz="1050" dirty="0" err="1" smtClean="0"/>
              <a:t>GPS+TrueTime</a:t>
            </a:r>
            <a:r>
              <a:rPr lang="zh-CN" altLang="en-US" sz="1050" dirty="0" smtClean="0"/>
              <a:t>算法决定事务时序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事务提交时，跨数据中心同步复制（</a:t>
            </a:r>
            <a:r>
              <a:rPr lang="en-US" altLang="zh-CN" sz="1050" dirty="0" smtClean="0"/>
              <a:t>Paxos</a:t>
            </a:r>
            <a:r>
              <a:rPr lang="zh-CN" altLang="en-US" sz="1050" dirty="0" smtClean="0"/>
              <a:t>）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事务通常是多个读跟随一个简单原子写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事务分本地事务和跨节点事务（</a:t>
            </a:r>
            <a:r>
              <a:rPr lang="en-US" altLang="zh-CN" sz="1050" dirty="0" smtClean="0"/>
              <a:t>2PC</a:t>
            </a:r>
            <a:r>
              <a:rPr lang="zh-CN" altLang="en-US" sz="1050" dirty="0" smtClean="0"/>
              <a:t>），支持</a:t>
            </a:r>
            <a:r>
              <a:rPr lang="en-US" altLang="zh-CN" sz="1050" dirty="0" smtClean="0"/>
              <a:t>Snapshot</a:t>
            </a:r>
            <a:r>
              <a:rPr lang="zh-CN" altLang="en-US" sz="1050" dirty="0" smtClean="0"/>
              <a:t>读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数据通常复制</a:t>
            </a:r>
            <a:r>
              <a:rPr lang="en-US" altLang="zh-CN" sz="1050" dirty="0" smtClean="0"/>
              <a:t>5</a:t>
            </a:r>
            <a:r>
              <a:rPr lang="zh-CN" altLang="en-US" sz="1050" dirty="0" smtClean="0"/>
              <a:t>份，防止单一数据中心崩溃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/>
              <a:t>很</a:t>
            </a:r>
            <a:r>
              <a:rPr lang="zh-CN" altLang="en-US" sz="1050" dirty="0" smtClean="0"/>
              <a:t>高的提交时延：</a:t>
            </a:r>
            <a:r>
              <a:rPr lang="en-US" altLang="zh-CN" sz="1050" dirty="0" smtClean="0"/>
              <a:t>50~100ms</a:t>
            </a:r>
            <a:r>
              <a:rPr lang="zh-CN" altLang="en-US" sz="1050" dirty="0" smtClean="0"/>
              <a:t>；很高的读时延：</a:t>
            </a:r>
            <a:r>
              <a:rPr lang="en-US" altLang="zh-CN" sz="1050" dirty="0" smtClean="0"/>
              <a:t>5~10ms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非常适合云上部署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50" dirty="0" smtClean="0"/>
              <a:t>Spanner</a:t>
            </a:r>
            <a:r>
              <a:rPr lang="zh-CN" altLang="en-US" sz="1050" dirty="0" smtClean="0"/>
              <a:t>已经放弃了</a:t>
            </a:r>
            <a:r>
              <a:rPr lang="en-US" altLang="zh-CN" sz="1050" dirty="0" smtClean="0"/>
              <a:t>F1</a:t>
            </a:r>
            <a:r>
              <a:rPr lang="zh-CN" altLang="en-US" sz="1050" dirty="0" smtClean="0"/>
              <a:t>，开发了自己的</a:t>
            </a:r>
            <a:r>
              <a:rPr lang="en-US" altLang="zh-CN" sz="1050" dirty="0" smtClean="0"/>
              <a:t>SQL</a:t>
            </a:r>
            <a:r>
              <a:rPr lang="zh-CN" altLang="en-US" sz="1050" dirty="0" smtClean="0"/>
              <a:t>引擎，支持自己的</a:t>
            </a:r>
            <a:r>
              <a:rPr lang="en-US" altLang="zh-CN" sz="1050" dirty="0" smtClean="0"/>
              <a:t>SQL</a:t>
            </a:r>
            <a:r>
              <a:rPr lang="zh-CN" altLang="en-US" sz="1050" dirty="0" smtClean="0"/>
              <a:t>方言</a:t>
            </a:r>
            <a:endParaRPr lang="zh-CN" altLang="en-US" sz="1050" dirty="0"/>
          </a:p>
        </p:txBody>
      </p:sp>
      <p:cxnSp>
        <p:nvCxnSpPr>
          <p:cNvPr id="16" name="肘形连接符 15"/>
          <p:cNvCxnSpPr/>
          <p:nvPr/>
        </p:nvCxnSpPr>
        <p:spPr>
          <a:xfrm>
            <a:off x="323528" y="3488546"/>
            <a:ext cx="8496944" cy="750319"/>
          </a:xfrm>
          <a:prstGeom prst="bentConnector3">
            <a:avLst>
              <a:gd name="adj1" fmla="val 36442"/>
            </a:avLst>
          </a:prstGeom>
          <a:ln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3419872" y="875268"/>
            <a:ext cx="0" cy="263390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4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4330824" cy="3394472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下一代服务器的特征</a:t>
            </a:r>
            <a:endParaRPr lang="en-US" altLang="zh-CN" sz="1400" dirty="0" smtClean="0"/>
          </a:p>
          <a:p>
            <a:pPr lvl="1"/>
            <a:r>
              <a:rPr lang="zh-CN" altLang="en-US" sz="1000" dirty="0" smtClean="0"/>
              <a:t>上千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核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高速网络互联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海量的低时延</a:t>
            </a:r>
            <a:r>
              <a:rPr lang="en-US" altLang="zh-CN" sz="1000" dirty="0" smtClean="0"/>
              <a:t>NVRAM</a:t>
            </a:r>
            <a:r>
              <a:rPr lang="zh-CN" altLang="en-US" sz="1000" dirty="0" smtClean="0"/>
              <a:t>（</a:t>
            </a:r>
            <a:r>
              <a:rPr lang="en-US" altLang="zh-CN" sz="1000" dirty="0" smtClean="0"/>
              <a:t>PB</a:t>
            </a:r>
            <a:r>
              <a:rPr lang="zh-CN" altLang="en-US" sz="1000" dirty="0" smtClean="0"/>
              <a:t>级）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海量的内存（</a:t>
            </a:r>
            <a:r>
              <a:rPr lang="zh-CN" altLang="en-US" sz="1000" dirty="0"/>
              <a:t>百</a:t>
            </a:r>
            <a:r>
              <a:rPr lang="en-US" altLang="zh-CN" sz="1000" dirty="0" smtClean="0"/>
              <a:t>TB</a:t>
            </a:r>
            <a:r>
              <a:rPr lang="zh-CN" altLang="en-US" sz="1000" dirty="0" smtClean="0"/>
              <a:t>级）</a:t>
            </a:r>
            <a:endParaRPr lang="en-US" altLang="zh-CN" sz="1000" dirty="0" smtClean="0"/>
          </a:p>
          <a:p>
            <a:r>
              <a:rPr lang="en-US" altLang="zh-CN" sz="1400" dirty="0" smtClean="0"/>
              <a:t>HP</a:t>
            </a:r>
            <a:r>
              <a:rPr lang="zh-CN" altLang="en-US" sz="1400" dirty="0" smtClean="0"/>
              <a:t>的数据库原型</a:t>
            </a:r>
            <a:r>
              <a:rPr lang="en-US" altLang="zh-CN" sz="1400" dirty="0" smtClean="0"/>
              <a:t>FOEDUS</a:t>
            </a:r>
            <a:r>
              <a:rPr lang="zh-CN" altLang="en-US" sz="1400" dirty="0" smtClean="0"/>
              <a:t>已经迈出了第一步</a:t>
            </a:r>
            <a:endParaRPr lang="en-US" altLang="zh-CN" sz="1400" dirty="0" smtClean="0"/>
          </a:p>
          <a:p>
            <a:pPr lvl="1"/>
            <a:r>
              <a:rPr lang="zh-CN" altLang="en-US" sz="1000" dirty="0" smtClean="0"/>
              <a:t>轻量级锁（</a:t>
            </a:r>
            <a:r>
              <a:rPr lang="en-US" altLang="zh-CN" sz="1000" dirty="0" smtClean="0"/>
              <a:t>Retry</a:t>
            </a:r>
            <a:r>
              <a:rPr lang="zh-CN" altLang="en-US" sz="1000" dirty="0" smtClean="0"/>
              <a:t>），页面加锁，无中心锁管理器</a:t>
            </a:r>
            <a:endParaRPr lang="en-US" altLang="zh-CN" sz="1000" dirty="0" smtClean="0"/>
          </a:p>
          <a:p>
            <a:pPr lvl="1"/>
            <a:r>
              <a:rPr lang="zh-CN" altLang="en-US" sz="1000" dirty="0"/>
              <a:t>双</a:t>
            </a:r>
            <a:r>
              <a:rPr lang="zh-CN" altLang="en-US" sz="1000" dirty="0" smtClean="0"/>
              <a:t>页面，修改页面在内存，快照页面在</a:t>
            </a:r>
            <a:r>
              <a:rPr lang="en-US" altLang="zh-CN" sz="1000" dirty="0" smtClean="0"/>
              <a:t>NVRAM</a:t>
            </a:r>
          </a:p>
          <a:p>
            <a:pPr lvl="1"/>
            <a:r>
              <a:rPr lang="zh-CN" altLang="en-US" sz="1000" dirty="0" smtClean="0"/>
              <a:t>多日志缓冲区</a:t>
            </a:r>
            <a:endParaRPr lang="zh-CN" altLang="en-US" sz="1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</a:t>
            </a:r>
            <a:r>
              <a:rPr lang="zh-CN" altLang="en-US" dirty="0" smtClean="0"/>
              <a:t>硬件对数据库架构的影响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9" y="1062644"/>
            <a:ext cx="773906" cy="74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04048" y="1814662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HP</a:t>
            </a:r>
          </a:p>
          <a:p>
            <a:r>
              <a:rPr lang="en-US" altLang="zh-CN" sz="1000" dirty="0" smtClean="0"/>
              <a:t>The Machine</a:t>
            </a:r>
            <a:endParaRPr lang="zh-CN" altLang="en-US" sz="1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70" y="1059582"/>
            <a:ext cx="1006126" cy="758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28184" y="1814662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UC Berkeley</a:t>
            </a:r>
          </a:p>
          <a:p>
            <a:r>
              <a:rPr lang="en-US" altLang="zh-CN" sz="1000" dirty="0" smtClean="0"/>
              <a:t>Firebox</a:t>
            </a:r>
            <a:endParaRPr lang="zh-CN" altLang="en-US" sz="1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9" y="1059582"/>
            <a:ext cx="576263" cy="7500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52320" y="1814662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Intel</a:t>
            </a:r>
          </a:p>
          <a:p>
            <a:r>
              <a:rPr lang="en-US" altLang="zh-CN" sz="1000" dirty="0"/>
              <a:t>Rack Scale Architecture</a:t>
            </a:r>
            <a:endParaRPr lang="zh-CN" altLang="en-US" sz="1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080" y="2355726"/>
            <a:ext cx="4026218" cy="21974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92166" y="4557777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HP FOEDUS</a:t>
            </a:r>
            <a:r>
              <a:rPr lang="zh-CN" altLang="en-US" sz="1000" dirty="0" smtClean="0"/>
              <a:t>架构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355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数据库简史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数据库的主要架构形态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600" dirty="0" smtClean="0"/>
              <a:t>NoSQL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600" dirty="0" smtClean="0"/>
              <a:t>NewSQL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分布式数据库的主要架构形态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新硬件对数据库架构的影响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数据库云服务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600" dirty="0" smtClean="0"/>
              <a:t>AWS Aurora</a:t>
            </a:r>
            <a:r>
              <a:rPr lang="zh-CN" altLang="en-US" sz="1600" dirty="0" smtClean="0"/>
              <a:t>的分析与启示</a:t>
            </a:r>
            <a:endParaRPr lang="zh-CN" altLang="en-US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1506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939551"/>
          </a:xfrm>
        </p:spPr>
        <p:txBody>
          <a:bodyPr>
            <a:normAutofit/>
          </a:bodyPr>
          <a:lstStyle/>
          <a:p>
            <a:r>
              <a:rPr lang="en-US" altLang="zh-CN" sz="1200" dirty="0" smtClean="0"/>
              <a:t>Amazon AWS, Microsoft Azure, </a:t>
            </a:r>
            <a:r>
              <a:rPr lang="zh-CN" altLang="en-US" sz="1200" dirty="0" smtClean="0"/>
              <a:t>阿里云</a:t>
            </a:r>
            <a:r>
              <a:rPr lang="en-US" altLang="zh-CN" sz="1200" dirty="0" smtClean="0"/>
              <a:t>, </a:t>
            </a:r>
            <a:r>
              <a:rPr lang="zh-CN" altLang="en-US" sz="1200" dirty="0" smtClean="0"/>
              <a:t>京东云</a:t>
            </a:r>
            <a:r>
              <a:rPr lang="en-US" altLang="zh-CN" sz="1200" dirty="0" smtClean="0"/>
              <a:t>, Oracle, Teradata</a:t>
            </a:r>
            <a:r>
              <a:rPr lang="zh-CN" altLang="en-US" sz="1200" dirty="0" smtClean="0"/>
              <a:t>等纷纷将现有的数据库搬上云</a:t>
            </a:r>
            <a:endParaRPr lang="en-US" altLang="zh-CN" sz="1200" dirty="0" smtClean="0"/>
          </a:p>
          <a:p>
            <a:r>
              <a:rPr lang="en-US" altLang="zh-CN" sz="1200" dirty="0" smtClean="0"/>
              <a:t>Amazon</a:t>
            </a:r>
            <a:r>
              <a:rPr lang="zh-CN" altLang="en-US" sz="1200" dirty="0" smtClean="0"/>
              <a:t>基于</a:t>
            </a:r>
            <a:r>
              <a:rPr lang="en-US" altLang="zh-CN" sz="1200" dirty="0" smtClean="0"/>
              <a:t>MySQL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PostgreSQL</a:t>
            </a:r>
            <a:r>
              <a:rPr lang="zh-CN" altLang="en-US" sz="1200" dirty="0" smtClean="0"/>
              <a:t>专门为云构建了自己的数据库</a:t>
            </a:r>
            <a:r>
              <a:rPr lang="en-US" altLang="zh-CN" sz="1200" dirty="0" smtClean="0"/>
              <a:t>Amazon Aurora</a:t>
            </a:r>
          </a:p>
          <a:p>
            <a:r>
              <a:rPr lang="en-US" altLang="zh-CN" sz="1200" dirty="0" smtClean="0"/>
              <a:t>Microsoft</a:t>
            </a:r>
            <a:r>
              <a:rPr lang="zh-CN" altLang="en-US" sz="1200" dirty="0" smtClean="0"/>
              <a:t>基于</a:t>
            </a:r>
            <a:r>
              <a:rPr lang="en-US" altLang="zh-CN" sz="1200" dirty="0" smtClean="0"/>
              <a:t>SQL Server</a:t>
            </a:r>
            <a:r>
              <a:rPr lang="zh-CN" altLang="en-US" sz="1200" dirty="0" smtClean="0"/>
              <a:t>专门为云构建了数据库</a:t>
            </a:r>
            <a:r>
              <a:rPr lang="en-US" altLang="zh-CN" sz="1200" dirty="0" smtClean="0"/>
              <a:t>Deuteronomy</a:t>
            </a:r>
          </a:p>
          <a:p>
            <a:r>
              <a:rPr lang="zh-CN" altLang="en-US" sz="1200" dirty="0" smtClean="0"/>
              <a:t>针对云平台的特点设计专门的数据库将是一种趋势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云数据库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139701"/>
            <a:ext cx="3590544" cy="22621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8" y="2166859"/>
            <a:ext cx="3901440" cy="21884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536" y="4366866"/>
            <a:ext cx="4440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基于</a:t>
            </a:r>
            <a:r>
              <a:rPr lang="en-US" altLang="zh-CN" sz="1000" dirty="0" smtClean="0"/>
              <a:t>MySQL</a:t>
            </a:r>
            <a:r>
              <a:rPr lang="zh-CN" altLang="en-US" sz="1000" dirty="0" smtClean="0"/>
              <a:t>和</a:t>
            </a:r>
            <a:r>
              <a:rPr lang="en-US" altLang="zh-CN" sz="1000" dirty="0" smtClean="0"/>
              <a:t>PostgreSQL</a:t>
            </a:r>
            <a:r>
              <a:rPr lang="zh-CN" altLang="en-US" sz="1000" dirty="0" smtClean="0"/>
              <a:t>，完全兼容</a:t>
            </a:r>
            <a:r>
              <a:rPr lang="en-US" altLang="zh-CN" sz="1000" dirty="0" smtClean="0"/>
              <a:t>MySQL</a:t>
            </a:r>
            <a:r>
              <a:rPr lang="zh-CN" altLang="en-US" sz="1000" dirty="0" smtClean="0"/>
              <a:t>和</a:t>
            </a:r>
            <a:r>
              <a:rPr lang="en-US" altLang="zh-CN" sz="1000" dirty="0" smtClean="0"/>
              <a:t>PostgreSQL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跨</a:t>
            </a:r>
            <a:r>
              <a:rPr lang="en-US" altLang="zh-CN" sz="1000" dirty="0" smtClean="0"/>
              <a:t>AZ</a:t>
            </a:r>
            <a:r>
              <a:rPr lang="zh-CN" altLang="en-US" sz="1000" dirty="0" smtClean="0"/>
              <a:t>复制</a:t>
            </a:r>
            <a:r>
              <a:rPr lang="en-US" altLang="zh-CN" sz="1000" dirty="0" smtClean="0"/>
              <a:t>6</a:t>
            </a:r>
            <a:r>
              <a:rPr lang="zh-CN" altLang="en-US" sz="1000" dirty="0" smtClean="0"/>
              <a:t>份，数据和日志分段，按需备份和恢复，</a:t>
            </a:r>
            <a:r>
              <a:rPr lang="en-US" altLang="zh-CN" sz="1000" dirty="0" smtClean="0"/>
              <a:t>99.99%</a:t>
            </a:r>
            <a:r>
              <a:rPr lang="zh-CN" altLang="en-US" sz="1000" dirty="0" smtClean="0"/>
              <a:t>高可用性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计算和存储分离，读写分离，读实例可达</a:t>
            </a:r>
            <a:r>
              <a:rPr lang="en-US" altLang="zh-CN" sz="1000" dirty="0" smtClean="0"/>
              <a:t>15</a:t>
            </a:r>
            <a:r>
              <a:rPr lang="zh-CN" altLang="en-US" sz="1000" dirty="0" smtClean="0"/>
              <a:t>个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异步</a:t>
            </a:r>
            <a:r>
              <a:rPr lang="zh-CN" altLang="en-US" sz="1000" dirty="0" smtClean="0"/>
              <a:t>并行处理，优化性能，宣称性能是</a:t>
            </a:r>
            <a:r>
              <a:rPr lang="en-US" altLang="zh-CN" sz="1000" dirty="0" smtClean="0"/>
              <a:t>MySQL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5</a:t>
            </a:r>
            <a:r>
              <a:rPr lang="zh-CN" altLang="en-US" sz="1000" dirty="0" smtClean="0"/>
              <a:t>倍，</a:t>
            </a:r>
            <a:r>
              <a:rPr lang="en-US" altLang="zh-CN" sz="1000" dirty="0" smtClean="0"/>
              <a:t>PostgreSQL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2</a:t>
            </a:r>
            <a:r>
              <a:rPr lang="zh-CN" altLang="en-US" sz="1000" dirty="0" smtClean="0"/>
              <a:t>倍</a:t>
            </a:r>
            <a:endParaRPr lang="zh-CN" altLang="en-US" sz="1000" dirty="0"/>
          </a:p>
        </p:txBody>
      </p:sp>
      <p:sp>
        <p:nvSpPr>
          <p:cNvPr id="8" name="文本框 7"/>
          <p:cNvSpPr txBox="1"/>
          <p:nvPr/>
        </p:nvSpPr>
        <p:spPr>
          <a:xfrm>
            <a:off x="4955897" y="4403888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计算和存储分离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将事务组件和数据组件分割开来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337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AWS Aurora</a:t>
            </a:r>
            <a:r>
              <a:rPr lang="zh-CN" altLang="en-US" dirty="0" smtClean="0"/>
              <a:t>的分析和启示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772882"/>
            <a:ext cx="3369564" cy="23911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830830"/>
            <a:ext cx="3528060" cy="2312670"/>
          </a:xfrm>
          <a:prstGeom prst="rect">
            <a:avLst/>
          </a:prstGeom>
        </p:spPr>
      </p:pic>
      <p:sp>
        <p:nvSpPr>
          <p:cNvPr id="6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72731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1200" dirty="0" smtClean="0"/>
              <a:t>Aurora</a:t>
            </a:r>
            <a:r>
              <a:rPr lang="zh-CN" altLang="en-US" sz="1200" dirty="0" smtClean="0"/>
              <a:t>解决的是</a:t>
            </a:r>
            <a:r>
              <a:rPr lang="en-US" altLang="zh-CN" sz="1200" dirty="0" smtClean="0"/>
              <a:t>MySQL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PostgreSQL</a:t>
            </a:r>
            <a:r>
              <a:rPr lang="zh-CN" altLang="en-US" sz="1200" dirty="0" smtClean="0"/>
              <a:t>相对于商业数据库在性能和可用性上的差距，来源于用户的真实需求；</a:t>
            </a:r>
            <a:endParaRPr lang="en-US" altLang="zh-CN" sz="1200" dirty="0" smtClean="0"/>
          </a:p>
          <a:p>
            <a:r>
              <a:rPr lang="en-US" altLang="zh-CN" sz="1200" dirty="0" smtClean="0"/>
              <a:t>Aurora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SQL</a:t>
            </a:r>
            <a:r>
              <a:rPr lang="zh-CN" altLang="en-US" sz="1200" dirty="0"/>
              <a:t>编译</a:t>
            </a:r>
            <a:r>
              <a:rPr lang="zh-CN" altLang="en-US" sz="1200" dirty="0" smtClean="0"/>
              <a:t>和执行层基本上沿用</a:t>
            </a:r>
            <a:r>
              <a:rPr lang="en-US" altLang="zh-CN" sz="1200" dirty="0"/>
              <a:t>MySQL</a:t>
            </a:r>
            <a:r>
              <a:rPr lang="zh-CN" altLang="en-US" sz="1200" dirty="0"/>
              <a:t>和</a:t>
            </a:r>
            <a:r>
              <a:rPr lang="en-US" altLang="zh-CN" sz="1200" dirty="0" smtClean="0"/>
              <a:t>PostgreSQL</a:t>
            </a:r>
            <a:r>
              <a:rPr lang="zh-CN" altLang="en-US" sz="1200" dirty="0" smtClean="0"/>
              <a:t>，主要优化高并发场景下的性能；存储层重写，并与</a:t>
            </a:r>
            <a:r>
              <a:rPr lang="en-US" altLang="zh-CN" sz="1200" dirty="0" smtClean="0"/>
              <a:t>AWS</a:t>
            </a:r>
            <a:r>
              <a:rPr lang="zh-CN" altLang="en-US" sz="1200" dirty="0" smtClean="0"/>
              <a:t>紧耦合，通过不同的插件支持不同的数据库（目前支持</a:t>
            </a:r>
            <a:r>
              <a:rPr lang="en-US" altLang="zh-CN" sz="1200" dirty="0"/>
              <a:t>MySQL</a:t>
            </a:r>
            <a:r>
              <a:rPr lang="zh-CN" altLang="en-US" sz="1200" dirty="0"/>
              <a:t>和</a:t>
            </a:r>
            <a:r>
              <a:rPr lang="en-US" altLang="zh-CN" sz="1200" dirty="0" smtClean="0"/>
              <a:t>PostgreSQL</a:t>
            </a:r>
            <a:r>
              <a:rPr lang="zh-CN" altLang="en-US" sz="1200" dirty="0" smtClean="0"/>
              <a:t>）；因此极大地降低了工作量，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Aurora for MySQL</a:t>
            </a:r>
            <a:r>
              <a:rPr lang="zh-CN" altLang="en-US" sz="1200" dirty="0" smtClean="0"/>
              <a:t>大约</a:t>
            </a:r>
            <a:r>
              <a:rPr lang="en-US" altLang="zh-CN" sz="1200" dirty="0" smtClean="0"/>
              <a:t>60</a:t>
            </a:r>
            <a:r>
              <a:rPr lang="zh-CN" altLang="en-US" sz="1200" dirty="0" smtClean="0"/>
              <a:t>人</a:t>
            </a:r>
            <a:r>
              <a:rPr lang="en-US" altLang="zh-CN" sz="1200" dirty="0" smtClean="0"/>
              <a:t>3</a:t>
            </a:r>
            <a:r>
              <a:rPr lang="zh-CN" altLang="en-US" sz="1200" dirty="0" smtClean="0"/>
              <a:t>年开发正式上线运营（</a:t>
            </a:r>
            <a:r>
              <a:rPr lang="en-US" altLang="zh-CN" sz="1200" dirty="0" smtClean="0"/>
              <a:t>2015</a:t>
            </a:r>
            <a:r>
              <a:rPr lang="zh-CN" altLang="en-US" sz="1200" dirty="0" smtClean="0"/>
              <a:t>年），一年后</a:t>
            </a:r>
            <a:r>
              <a:rPr lang="en-US" altLang="zh-CN" sz="1200" dirty="0"/>
              <a:t>Aurora for </a:t>
            </a:r>
            <a:r>
              <a:rPr lang="en-US" altLang="zh-CN" sz="1200" dirty="0" smtClean="0"/>
              <a:t>PostgreSQL</a:t>
            </a:r>
            <a:r>
              <a:rPr lang="zh-CN" altLang="en-US" sz="1200" dirty="0" smtClean="0"/>
              <a:t>正式上线；</a:t>
            </a:r>
            <a:endParaRPr lang="en-US" altLang="zh-CN" sz="1200" dirty="0" smtClean="0"/>
          </a:p>
          <a:p>
            <a:r>
              <a:rPr lang="zh-CN" altLang="en-US" sz="1200" dirty="0" smtClean="0"/>
              <a:t>上层计算节点和下层存储节点分别构成两个隔离的集群，故障互不影响，可以独立分别在线升级和打补丁；每个</a:t>
            </a:r>
            <a:r>
              <a:rPr lang="en-US" altLang="zh-CN" sz="1200" dirty="0" smtClean="0"/>
              <a:t>AZ</a:t>
            </a:r>
            <a:r>
              <a:rPr lang="zh-CN" altLang="en-US" sz="1200" dirty="0" smtClean="0"/>
              <a:t>的所有</a:t>
            </a:r>
            <a:r>
              <a:rPr lang="en-US" altLang="zh-CN" sz="1200" dirty="0" smtClean="0"/>
              <a:t>Aurora</a:t>
            </a:r>
            <a:r>
              <a:rPr lang="zh-CN" altLang="en-US" sz="1200" dirty="0" smtClean="0"/>
              <a:t>存储节点构成一个有数百个</a:t>
            </a:r>
            <a:r>
              <a:rPr lang="en-US" altLang="zh-CN" sz="1200" dirty="0" smtClean="0"/>
              <a:t>EC2 VMs</a:t>
            </a:r>
            <a:r>
              <a:rPr lang="zh-CN" altLang="en-US" sz="1200" dirty="0" smtClean="0"/>
              <a:t>的集群；</a:t>
            </a:r>
            <a:endParaRPr lang="en-US" altLang="zh-CN" sz="1200" dirty="0" smtClean="0"/>
          </a:p>
          <a:p>
            <a:r>
              <a:rPr lang="zh-CN" altLang="en-US" sz="1200" dirty="0" smtClean="0"/>
              <a:t>存储节点尽可能分配本地</a:t>
            </a:r>
            <a:r>
              <a:rPr lang="en-US" altLang="zh-CN" sz="1200" dirty="0" smtClean="0"/>
              <a:t>SSD</a:t>
            </a:r>
            <a:r>
              <a:rPr lang="zh-CN" altLang="en-US" sz="1200" dirty="0" smtClean="0"/>
              <a:t>盘（</a:t>
            </a:r>
            <a:r>
              <a:rPr lang="en-US" altLang="zh-CN" sz="1200" dirty="0" smtClean="0"/>
              <a:t>LVM</a:t>
            </a:r>
            <a:r>
              <a:rPr lang="zh-CN" altLang="en-US" sz="1200" dirty="0" smtClean="0"/>
              <a:t>），保证性能；并通过</a:t>
            </a:r>
            <a:r>
              <a:rPr lang="en-US" altLang="zh-CN" sz="1200" dirty="0" smtClean="0"/>
              <a:t>CLVM</a:t>
            </a:r>
            <a:r>
              <a:rPr lang="zh-CN" altLang="en-US" sz="1200" dirty="0" smtClean="0"/>
              <a:t>共享</a:t>
            </a:r>
            <a:r>
              <a:rPr lang="en-US" altLang="zh-CN" sz="1200" dirty="0" smtClean="0"/>
              <a:t>AZ</a:t>
            </a:r>
            <a:r>
              <a:rPr lang="zh-CN" altLang="en-US" sz="1200" dirty="0" smtClean="0"/>
              <a:t>存储节点集群的存储空间，实现动态扩展到</a:t>
            </a:r>
            <a:r>
              <a:rPr lang="en-US" altLang="zh-CN" sz="1200" dirty="0" smtClean="0"/>
              <a:t>64T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r>
              <a:rPr lang="en-US" altLang="zh-CN" sz="1200" dirty="0" smtClean="0"/>
              <a:t>AZ</a:t>
            </a:r>
            <a:r>
              <a:rPr lang="zh-CN" altLang="en-US" sz="1200" dirty="0" smtClean="0"/>
              <a:t>存储节点集群的元数据（包括集群和数据卷的配置，数据卷的元数据，</a:t>
            </a:r>
            <a:r>
              <a:rPr lang="en-US" altLang="zh-CN" sz="1200" dirty="0" smtClean="0"/>
              <a:t>S3</a:t>
            </a:r>
            <a:r>
              <a:rPr lang="zh-CN" altLang="en-US" sz="1200" dirty="0" smtClean="0"/>
              <a:t>备份数据的详细描述等）都存储在</a:t>
            </a:r>
            <a:r>
              <a:rPr lang="en-US" altLang="zh-CN" sz="1200" dirty="0" smtClean="0"/>
              <a:t>Amazon </a:t>
            </a:r>
            <a:r>
              <a:rPr lang="en-US" altLang="zh-CN" sz="1200" dirty="0" err="1" smtClean="0"/>
              <a:t>DynamoDB</a:t>
            </a:r>
            <a:r>
              <a:rPr lang="zh-CN" altLang="en-US" sz="1200" dirty="0" smtClean="0"/>
              <a:t>中；</a:t>
            </a:r>
            <a:endParaRPr lang="en-US" altLang="zh-CN" sz="1200" dirty="0" smtClean="0"/>
          </a:p>
          <a:p>
            <a:r>
              <a:rPr lang="zh-CN" altLang="en-US" sz="1200" dirty="0" smtClean="0"/>
              <a:t>采用自己定义和实现的</a:t>
            </a:r>
            <a:r>
              <a:rPr lang="en-US" altLang="zh-CN" sz="1200" dirty="0" smtClean="0"/>
              <a:t>Quorum</a:t>
            </a:r>
            <a:r>
              <a:rPr lang="zh-CN" altLang="en-US" sz="1200" dirty="0" smtClean="0"/>
              <a:t>协议，没有采用</a:t>
            </a:r>
            <a:r>
              <a:rPr lang="en-US" altLang="zh-CN" sz="1200" dirty="0" smtClean="0"/>
              <a:t>Paxos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Raft</a:t>
            </a:r>
            <a:r>
              <a:rPr lang="zh-CN" altLang="en-US" sz="1200" dirty="0" smtClean="0"/>
              <a:t>协议，以获取最大的性能和可用性；</a:t>
            </a:r>
            <a:endParaRPr lang="en-US" altLang="zh-CN" sz="1200" dirty="0" smtClean="0"/>
          </a:p>
          <a:p>
            <a:r>
              <a:rPr lang="en-US" altLang="zh-CN" sz="1200" dirty="0"/>
              <a:t>Aurora for </a:t>
            </a:r>
            <a:r>
              <a:rPr lang="en-US" altLang="zh-CN" sz="1200" dirty="0" smtClean="0"/>
              <a:t>MySQL</a:t>
            </a:r>
            <a:r>
              <a:rPr lang="zh-CN" altLang="en-US" sz="1200" dirty="0" smtClean="0"/>
              <a:t>通过云服务的方式有效规避了</a:t>
            </a:r>
            <a:r>
              <a:rPr lang="en-US" altLang="zh-CN" sz="1200" dirty="0" smtClean="0"/>
              <a:t>GPL</a:t>
            </a:r>
            <a:r>
              <a:rPr lang="zh-CN" altLang="en-US" sz="1200" dirty="0" smtClean="0"/>
              <a:t>的法律问题。</a:t>
            </a:r>
            <a:endParaRPr lang="en-US" altLang="zh-CN" sz="1200" dirty="0" smtClean="0"/>
          </a:p>
          <a:p>
            <a:endParaRPr lang="zh-CN" altLang="en-US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075806"/>
            <a:ext cx="2084070" cy="11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199" y="1200151"/>
            <a:ext cx="4301971" cy="3394472"/>
          </a:xfrm>
        </p:spPr>
        <p:txBody>
          <a:bodyPr>
            <a:normAutofit/>
          </a:bodyPr>
          <a:lstStyle/>
          <a:p>
            <a:r>
              <a:rPr lang="en-US" altLang="zh-CN" sz="1400" dirty="0" smtClean="0"/>
              <a:t>DDL</a:t>
            </a:r>
            <a:r>
              <a:rPr lang="zh-CN" altLang="en-US" sz="1400" dirty="0" smtClean="0"/>
              <a:t>流程</a:t>
            </a:r>
            <a:endParaRPr lang="en-US" altLang="zh-CN" sz="1400" dirty="0" smtClean="0"/>
          </a:p>
          <a:p>
            <a:pPr lvl="1">
              <a:buFont typeface="+mj-ea"/>
              <a:buAutoNum type="circleNumDbPlain"/>
            </a:pPr>
            <a:r>
              <a:rPr lang="en-US" altLang="zh-CN" sz="1200" dirty="0"/>
              <a:t>Master</a:t>
            </a:r>
            <a:r>
              <a:rPr lang="zh-CN" altLang="en-US" sz="1200" dirty="0"/>
              <a:t>申请到本地</a:t>
            </a:r>
            <a:r>
              <a:rPr lang="en-US" altLang="zh-CN" sz="1200" dirty="0"/>
              <a:t>Metadata Locks</a:t>
            </a:r>
            <a:r>
              <a:rPr lang="zh-CN" altLang="en-US" sz="1200" dirty="0"/>
              <a:t>后，将</a:t>
            </a:r>
            <a:r>
              <a:rPr lang="en-US" altLang="zh-CN" sz="1200" dirty="0"/>
              <a:t>Metadata Locks</a:t>
            </a:r>
            <a:r>
              <a:rPr lang="zh-CN" altLang="en-US" sz="1200" dirty="0"/>
              <a:t>发送给所有的</a:t>
            </a:r>
            <a:r>
              <a:rPr lang="en-US" altLang="zh-CN" sz="1200" dirty="0"/>
              <a:t>Replicas;</a:t>
            </a:r>
          </a:p>
          <a:p>
            <a:pPr lvl="1">
              <a:buFont typeface="+mj-ea"/>
              <a:buAutoNum type="circleNumDbPlain"/>
            </a:pPr>
            <a:r>
              <a:rPr lang="en-US" altLang="zh-CN" sz="1200" dirty="0"/>
              <a:t>Replica</a:t>
            </a:r>
            <a:r>
              <a:rPr lang="zh-CN" altLang="en-US" sz="1200" dirty="0"/>
              <a:t>申请到本地</a:t>
            </a:r>
            <a:r>
              <a:rPr lang="en-US" altLang="zh-CN" sz="1200" dirty="0"/>
              <a:t>Metadata Locks</a:t>
            </a:r>
            <a:r>
              <a:rPr lang="zh-CN" altLang="en-US" sz="1200" dirty="0"/>
              <a:t>后，发送</a:t>
            </a:r>
            <a:r>
              <a:rPr lang="en-US" altLang="zh-CN" sz="1200" dirty="0"/>
              <a:t>OK</a:t>
            </a:r>
            <a:r>
              <a:rPr lang="zh-CN" altLang="en-US" sz="1200" dirty="0"/>
              <a:t>消息给</a:t>
            </a:r>
            <a:r>
              <a:rPr lang="en-US" altLang="zh-CN" sz="1200" dirty="0"/>
              <a:t>Master</a:t>
            </a:r>
            <a:r>
              <a:rPr lang="zh-CN" altLang="en-US" sz="1200" dirty="0"/>
              <a:t>（会终止所有锁冲突的本地读事务）；</a:t>
            </a:r>
            <a:endParaRPr lang="en-US" altLang="zh-CN" sz="1200" dirty="0"/>
          </a:p>
          <a:p>
            <a:pPr lvl="1">
              <a:buFont typeface="+mj-ea"/>
              <a:buAutoNum type="circleNumDbPlain"/>
            </a:pPr>
            <a:r>
              <a:rPr lang="en-US" altLang="zh-CN" sz="1200" dirty="0"/>
              <a:t>Master</a:t>
            </a:r>
            <a:r>
              <a:rPr lang="zh-CN" altLang="en-US" sz="1200" dirty="0"/>
              <a:t>确认收到所有的</a:t>
            </a:r>
            <a:r>
              <a:rPr lang="en-US" altLang="zh-CN" sz="1200" dirty="0"/>
              <a:t>Replicas</a:t>
            </a:r>
            <a:r>
              <a:rPr lang="zh-CN" altLang="en-US" sz="1200" dirty="0"/>
              <a:t>发送的</a:t>
            </a:r>
            <a:r>
              <a:rPr lang="en-US" altLang="zh-CN" sz="1200" dirty="0"/>
              <a:t>OK</a:t>
            </a:r>
            <a:r>
              <a:rPr lang="zh-CN" altLang="en-US" sz="1200" dirty="0"/>
              <a:t>后，将</a:t>
            </a:r>
            <a:r>
              <a:rPr lang="en-US" altLang="zh-CN" sz="1200" dirty="0"/>
              <a:t>DDL</a:t>
            </a:r>
            <a:r>
              <a:rPr lang="zh-CN" altLang="en-US" sz="1200" dirty="0"/>
              <a:t>产生的</a:t>
            </a:r>
            <a:r>
              <a:rPr lang="en-US" altLang="zh-CN" sz="1200" dirty="0"/>
              <a:t>Log Records</a:t>
            </a:r>
            <a:r>
              <a:rPr lang="zh-CN" altLang="en-US" sz="1200" dirty="0"/>
              <a:t>发送给</a:t>
            </a:r>
            <a:r>
              <a:rPr lang="en-US" altLang="zh-CN" sz="1200" dirty="0"/>
              <a:t>6</a:t>
            </a:r>
            <a:r>
              <a:rPr lang="zh-CN" altLang="en-US" sz="1200" dirty="0"/>
              <a:t>个存储节点；</a:t>
            </a:r>
            <a:endParaRPr lang="en-US" altLang="zh-CN" sz="1200" dirty="0"/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存储节点持久化</a:t>
            </a:r>
            <a:r>
              <a:rPr lang="en-US" altLang="zh-CN" sz="1200" dirty="0"/>
              <a:t>Log Records</a:t>
            </a:r>
            <a:r>
              <a:rPr lang="zh-CN" altLang="en-US" sz="1200" dirty="0"/>
              <a:t>后，发送</a:t>
            </a:r>
            <a:r>
              <a:rPr lang="en-US" altLang="zh-CN" sz="1200" dirty="0"/>
              <a:t>ACK</a:t>
            </a:r>
            <a:r>
              <a:rPr lang="zh-CN" altLang="en-US" sz="1200" dirty="0"/>
              <a:t>消息给</a:t>
            </a:r>
            <a:r>
              <a:rPr lang="en-US" altLang="zh-CN" sz="1200" dirty="0"/>
              <a:t>Master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pPr lvl="1">
              <a:buFont typeface="+mj-ea"/>
              <a:buAutoNum type="circleNumDbPlain"/>
            </a:pPr>
            <a:r>
              <a:rPr lang="en-US" altLang="zh-CN" sz="1200" dirty="0"/>
              <a:t>Master</a:t>
            </a:r>
            <a:r>
              <a:rPr lang="zh-CN" altLang="en-US" sz="1200" dirty="0"/>
              <a:t>收到</a:t>
            </a:r>
            <a:r>
              <a:rPr lang="en-US" altLang="zh-CN" sz="1200" dirty="0"/>
              <a:t>4</a:t>
            </a:r>
            <a:r>
              <a:rPr lang="zh-CN" altLang="en-US" sz="1200" dirty="0"/>
              <a:t>个</a:t>
            </a:r>
            <a:r>
              <a:rPr lang="en-US" altLang="zh-CN" sz="1200" dirty="0"/>
              <a:t>ACK</a:t>
            </a:r>
            <a:r>
              <a:rPr lang="zh-CN" altLang="en-US" sz="1200" dirty="0"/>
              <a:t>后，释放本地</a:t>
            </a:r>
            <a:r>
              <a:rPr lang="en-US" altLang="zh-CN" sz="1200" dirty="0"/>
              <a:t>Metadata Locks</a:t>
            </a:r>
            <a:r>
              <a:rPr lang="zh-CN" altLang="en-US" sz="1200" dirty="0"/>
              <a:t>，然后发送</a:t>
            </a:r>
            <a:r>
              <a:rPr lang="en-US" altLang="zh-CN" sz="1200" dirty="0"/>
              <a:t>Release Locks</a:t>
            </a:r>
            <a:r>
              <a:rPr lang="zh-CN" altLang="en-US" sz="1200" dirty="0"/>
              <a:t>消息给所有</a:t>
            </a:r>
            <a:r>
              <a:rPr lang="en-US" altLang="zh-CN" sz="1200" dirty="0"/>
              <a:t>Replicas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pPr lvl="1">
              <a:buFont typeface="+mj-ea"/>
              <a:buAutoNum type="circleNumDbPlain"/>
            </a:pPr>
            <a:r>
              <a:rPr lang="en-US" altLang="zh-CN" sz="1200" dirty="0" smtClean="0"/>
              <a:t>Replica</a:t>
            </a:r>
            <a:r>
              <a:rPr lang="zh-CN" altLang="en-US" sz="1200" dirty="0" smtClean="0"/>
              <a:t>收到</a:t>
            </a:r>
            <a:r>
              <a:rPr lang="en-US" altLang="zh-CN" sz="1200" dirty="0"/>
              <a:t>Release Locks</a:t>
            </a:r>
            <a:r>
              <a:rPr lang="zh-CN" altLang="en-US" sz="1200" dirty="0" smtClean="0"/>
              <a:t>消息后，将相关</a:t>
            </a:r>
            <a:r>
              <a:rPr lang="en-US" altLang="zh-CN" sz="1200" dirty="0" smtClean="0"/>
              <a:t>Metadata</a:t>
            </a:r>
            <a:r>
              <a:rPr lang="zh-CN" altLang="en-US" sz="1200" dirty="0" smtClean="0"/>
              <a:t>从</a:t>
            </a:r>
            <a:r>
              <a:rPr lang="en-US" altLang="zh-CN" sz="1200" dirty="0" smtClean="0"/>
              <a:t>Cache</a:t>
            </a:r>
            <a:r>
              <a:rPr lang="zh-CN" altLang="en-US" sz="1200" dirty="0" smtClean="0"/>
              <a:t>中失效掉，并释放所有</a:t>
            </a:r>
            <a:r>
              <a:rPr lang="en-US" altLang="zh-CN" sz="1200" dirty="0"/>
              <a:t>Metadata </a:t>
            </a:r>
            <a:r>
              <a:rPr lang="en-US" altLang="zh-CN" sz="1200" dirty="0" smtClean="0"/>
              <a:t>Locks</a:t>
            </a:r>
            <a:r>
              <a:rPr lang="zh-CN" altLang="en-US" sz="1200" dirty="0" smtClean="0"/>
              <a:t>。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Aurora</a:t>
            </a:r>
            <a:r>
              <a:rPr lang="zh-CN" altLang="en-US" dirty="0" smtClean="0"/>
              <a:t>的元数据同步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48064" y="1419622"/>
            <a:ext cx="1224136" cy="1512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Master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524328" y="1419622"/>
            <a:ext cx="1224136" cy="1512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Replica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48064" y="3723878"/>
            <a:ext cx="3600400" cy="4386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Shared Multi-AZ Storage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372200" y="1563638"/>
            <a:ext cx="1152128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6372200" y="1995686"/>
            <a:ext cx="1152128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372200" y="2427734"/>
            <a:ext cx="1152128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372200" y="2787774"/>
            <a:ext cx="1152128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436096" y="2931790"/>
            <a:ext cx="0" cy="79208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084168" y="2931790"/>
            <a:ext cx="0" cy="79208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804248" y="149163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6804248" y="192367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5436096" y="321982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6084168" y="321982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804248" y="235572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6804248" y="271576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6377020" y="1235536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Metadata</a:t>
            </a:r>
          </a:p>
          <a:p>
            <a:r>
              <a:rPr lang="en-US" altLang="zh-CN" sz="1000" dirty="0" smtClean="0"/>
              <a:t>Locks</a:t>
            </a:r>
            <a:endParaRPr lang="zh-CN" altLang="en-US" sz="1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6372200" y="209963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Release</a:t>
            </a:r>
          </a:p>
          <a:p>
            <a:r>
              <a:rPr lang="en-US" altLang="zh-CN" sz="1000" dirty="0" smtClean="0"/>
              <a:t>Locks</a:t>
            </a:r>
            <a:endParaRPr lang="zh-CN" altLang="en-US" sz="1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7155316" y="1821473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OK</a:t>
            </a:r>
            <a:endParaRPr lang="zh-CN" altLang="en-US" sz="1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155316" y="2613561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OK</a:t>
            </a:r>
            <a:endParaRPr lang="zh-CN" altLang="en-US" sz="1000" dirty="0"/>
          </a:p>
        </p:txBody>
      </p:sp>
      <p:sp>
        <p:nvSpPr>
          <p:cNvPr id="30" name="文本框 29"/>
          <p:cNvSpPr txBox="1"/>
          <p:nvPr/>
        </p:nvSpPr>
        <p:spPr>
          <a:xfrm>
            <a:off x="4847346" y="3075806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Log</a:t>
            </a:r>
          </a:p>
          <a:p>
            <a:r>
              <a:rPr lang="en-US" altLang="zh-CN" sz="1000" dirty="0" smtClean="0"/>
              <a:t>Records</a:t>
            </a:r>
            <a:endParaRPr lang="zh-CN" altLang="en-US" sz="1000" dirty="0"/>
          </a:p>
        </p:txBody>
      </p:sp>
      <p:sp>
        <p:nvSpPr>
          <p:cNvPr id="31" name="文本框 30"/>
          <p:cNvSpPr txBox="1"/>
          <p:nvPr/>
        </p:nvSpPr>
        <p:spPr>
          <a:xfrm>
            <a:off x="6075196" y="347765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ACK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255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3106688" cy="3394472"/>
          </a:xfrm>
        </p:spPr>
        <p:txBody>
          <a:bodyPr>
            <a:normAutofit/>
          </a:bodyPr>
          <a:lstStyle/>
          <a:p>
            <a:r>
              <a:rPr lang="zh-CN" altLang="en-US" sz="1200" dirty="0" smtClean="0"/>
              <a:t>物理存储划分为</a:t>
            </a:r>
            <a:r>
              <a:rPr lang="en-US" altLang="zh-CN" sz="1200" dirty="0" smtClean="0"/>
              <a:t>10G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Segments</a:t>
            </a:r>
            <a:r>
              <a:rPr lang="zh-CN" altLang="en-US" sz="1200" dirty="0" smtClean="0"/>
              <a:t>，</a:t>
            </a:r>
            <a:r>
              <a:rPr lang="en-US" altLang="zh-CN" sz="1200" dirty="0" err="1" smtClean="0"/>
              <a:t>InnoDB</a:t>
            </a:r>
            <a:r>
              <a:rPr lang="zh-CN" altLang="en-US" sz="1200" dirty="0" smtClean="0"/>
              <a:t>的每个</a:t>
            </a:r>
            <a:r>
              <a:rPr lang="en-US" altLang="zh-CN" sz="1200" dirty="0" smtClean="0"/>
              <a:t>Extent</a:t>
            </a:r>
            <a:r>
              <a:rPr lang="zh-CN" altLang="en-US" sz="1200" dirty="0" smtClean="0"/>
              <a:t>映射到</a:t>
            </a:r>
            <a:r>
              <a:rPr lang="en-US" altLang="zh-CN" sz="1200" dirty="0" smtClean="0"/>
              <a:t>6</a:t>
            </a:r>
            <a:r>
              <a:rPr lang="zh-CN" altLang="en-US" sz="1200" dirty="0" smtClean="0"/>
              <a:t>个</a:t>
            </a:r>
            <a:r>
              <a:rPr lang="en-US" altLang="zh-CN" sz="1200" dirty="0" smtClean="0"/>
              <a:t>Segments</a:t>
            </a:r>
            <a:r>
              <a:rPr lang="zh-CN" altLang="en-US" sz="1200" dirty="0" smtClean="0"/>
              <a:t>上，这</a:t>
            </a:r>
            <a:r>
              <a:rPr lang="en-US" altLang="zh-CN" sz="1200" dirty="0" smtClean="0"/>
              <a:t>6</a:t>
            </a:r>
            <a:r>
              <a:rPr lang="zh-CN" altLang="en-US" sz="1200" dirty="0" smtClean="0"/>
              <a:t>个</a:t>
            </a:r>
            <a:r>
              <a:rPr lang="en-US" altLang="zh-CN" sz="1200" dirty="0" smtClean="0"/>
              <a:t>Segments</a:t>
            </a:r>
            <a:r>
              <a:rPr lang="zh-CN" altLang="en-US" sz="1200" dirty="0" smtClean="0"/>
              <a:t>完全相同，分别存储在</a:t>
            </a:r>
            <a:r>
              <a:rPr lang="en-US" altLang="zh-CN" sz="1200" dirty="0" smtClean="0"/>
              <a:t>6</a:t>
            </a:r>
            <a:r>
              <a:rPr lang="zh-CN" altLang="en-US" sz="1200" dirty="0" smtClean="0"/>
              <a:t>个存储节点上，构成一个</a:t>
            </a:r>
            <a:r>
              <a:rPr lang="en-US" altLang="zh-CN" sz="1200" dirty="0" smtClean="0"/>
              <a:t>Protection Group;</a:t>
            </a:r>
          </a:p>
          <a:p>
            <a:r>
              <a:rPr lang="en-US" altLang="zh-CN" sz="1200" dirty="0" smtClean="0"/>
              <a:t>Aurora</a:t>
            </a:r>
            <a:r>
              <a:rPr lang="zh-CN" altLang="en-US" sz="1200" dirty="0" smtClean="0"/>
              <a:t>没有采用</a:t>
            </a:r>
            <a:r>
              <a:rPr lang="en-US" altLang="zh-CN" sz="1200" dirty="0" err="1" smtClean="0"/>
              <a:t>innodb_file_per_table</a:t>
            </a:r>
            <a:r>
              <a:rPr lang="zh-CN" altLang="en-US" sz="1200" dirty="0" smtClean="0"/>
              <a:t>，只有一个</a:t>
            </a:r>
            <a:r>
              <a:rPr lang="en-US" altLang="zh-CN" sz="1200" dirty="0" smtClean="0"/>
              <a:t>System Table Space</a:t>
            </a:r>
            <a:r>
              <a:rPr lang="zh-CN" altLang="en-US" sz="1200" dirty="0" smtClean="0"/>
              <a:t>，这样由</a:t>
            </a:r>
            <a:r>
              <a:rPr lang="en-US" altLang="zh-CN" sz="1200" dirty="0" err="1" smtClean="0"/>
              <a:t>page_id_t</a:t>
            </a:r>
            <a:r>
              <a:rPr lang="zh-CN" altLang="en-US" sz="1200" dirty="0" smtClean="0"/>
              <a:t>映射到物理存储页面就很简单了：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page_id_t</a:t>
            </a:r>
            <a:r>
              <a:rPr lang="zh-CN" altLang="en-US" sz="1200" dirty="0" smtClean="0"/>
              <a:t>（</a:t>
            </a:r>
            <a:r>
              <a:rPr lang="en-US" altLang="zh-CN" sz="1200" dirty="0" err="1" smtClean="0"/>
              <a:t>DynamoDB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）</a:t>
            </a:r>
            <a:r>
              <a:rPr lang="en-US" altLang="zh-CN" sz="1200" dirty="0" smtClean="0">
                <a:sym typeface="Wingdings" panose="05000000000000000000" pitchFamily="2" charset="2"/>
              </a:rPr>
              <a:t> </a:t>
            </a:r>
            <a:r>
              <a:rPr lang="zh-CN" altLang="en-US" sz="1200" dirty="0" smtClean="0">
                <a:sym typeface="Wingdings" panose="05000000000000000000" pitchFamily="2" charset="2"/>
              </a:rPr>
              <a:t>存储</a:t>
            </a:r>
            <a:r>
              <a:rPr lang="en-US" altLang="zh-CN" sz="1200" dirty="0" smtClean="0">
                <a:sym typeface="Wingdings" panose="05000000000000000000" pitchFamily="2" charset="2"/>
              </a:rPr>
              <a:t>Segment  </a:t>
            </a:r>
            <a:r>
              <a:rPr lang="zh-CN" altLang="en-US" sz="1200" dirty="0" smtClean="0">
                <a:sym typeface="Wingdings" panose="05000000000000000000" pitchFamily="2" charset="2"/>
              </a:rPr>
              <a:t>存储</a:t>
            </a:r>
            <a:r>
              <a:rPr lang="en-US" altLang="zh-CN" sz="1200" dirty="0">
                <a:sym typeface="Wingdings" panose="05000000000000000000" pitchFamily="2" charset="2"/>
              </a:rPr>
              <a:t>Segment </a:t>
            </a:r>
            <a:r>
              <a:rPr lang="en-US" altLang="zh-CN" sz="1200" dirty="0" smtClean="0">
                <a:sym typeface="Wingdings" panose="05000000000000000000" pitchFamily="2" charset="2"/>
              </a:rPr>
              <a:t>Metadata  Extent  Block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存储映射</a:t>
            </a:r>
            <a:endParaRPr lang="zh-CN" altLang="en-US" dirty="0"/>
          </a:p>
        </p:txBody>
      </p:sp>
      <p:pic>
        <p:nvPicPr>
          <p:cNvPr id="2050" name="Picture 2" descr="“mysql innodb table space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968373"/>
            <a:ext cx="2552700" cy="183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843558"/>
            <a:ext cx="2357438" cy="4300538"/>
          </a:xfrm>
          <a:prstGeom prst="rect">
            <a:avLst/>
          </a:prstGeom>
        </p:spPr>
      </p:pic>
      <p:pic>
        <p:nvPicPr>
          <p:cNvPr id="2052" name="Picture 4" descr="StorageAlloc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63837"/>
            <a:ext cx="2926334" cy="8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94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38178" y="1923678"/>
            <a:ext cx="202491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Thanks</a:t>
            </a: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感  谢  您  的  聆  听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14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3075806"/>
            <a:ext cx="3898776" cy="2067694"/>
          </a:xfrm>
        </p:spPr>
        <p:txBody>
          <a:bodyPr>
            <a:noAutofit/>
          </a:bodyPr>
          <a:lstStyle/>
          <a:p>
            <a:r>
              <a:rPr lang="en-US" altLang="zh-CN" sz="1200" dirty="0" smtClean="0"/>
              <a:t>Tablet</a:t>
            </a:r>
            <a:r>
              <a:rPr lang="zh-CN" altLang="en-US" sz="1200" dirty="0" smtClean="0"/>
              <a:t>：分片</a:t>
            </a:r>
            <a:r>
              <a:rPr lang="zh-CN" altLang="en-US" sz="1200" dirty="0"/>
              <a:t>数据，最基本的存储单元，一般会存储多份，一个</a:t>
            </a:r>
            <a:r>
              <a:rPr lang="en-US" altLang="zh-CN" sz="1200" dirty="0"/>
              <a:t>Table</a:t>
            </a:r>
            <a:r>
              <a:rPr lang="zh-CN" altLang="en-US" sz="1200" dirty="0"/>
              <a:t>由多个</a:t>
            </a:r>
            <a:r>
              <a:rPr lang="en-US" altLang="zh-CN" sz="1200" dirty="0"/>
              <a:t>tablet</a:t>
            </a:r>
            <a:r>
              <a:rPr lang="zh-CN" altLang="en-US" sz="1200" dirty="0"/>
              <a:t>构成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r>
              <a:rPr lang="en-US" altLang="zh-CN" sz="1200" dirty="0" smtClean="0"/>
              <a:t>RootServer</a:t>
            </a:r>
            <a:r>
              <a:rPr lang="zh-CN" altLang="en-US" sz="1200" dirty="0" smtClean="0"/>
              <a:t>：负责</a:t>
            </a:r>
            <a:r>
              <a:rPr lang="zh-CN" altLang="en-US" sz="1200" dirty="0"/>
              <a:t>集群机器的管理、</a:t>
            </a:r>
            <a:r>
              <a:rPr lang="en-US" altLang="zh-CN" sz="1200" dirty="0"/>
              <a:t>Tablet</a:t>
            </a:r>
            <a:r>
              <a:rPr lang="zh-CN" altLang="en-US" sz="1200" dirty="0"/>
              <a:t>定位、数据负载均衡、</a:t>
            </a:r>
            <a:r>
              <a:rPr lang="en-US" altLang="zh-CN" sz="1200" dirty="0"/>
              <a:t>Schema</a:t>
            </a:r>
            <a:r>
              <a:rPr lang="zh-CN" altLang="en-US" sz="1200" dirty="0"/>
              <a:t>等元数据管理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</a:p>
          <a:p>
            <a:r>
              <a:rPr lang="en-US" altLang="zh-CN" sz="1200" dirty="0"/>
              <a:t>UpdateServer</a:t>
            </a:r>
            <a:r>
              <a:rPr lang="zh-CN" altLang="en-US" sz="1200" dirty="0" smtClean="0"/>
              <a:t>：</a:t>
            </a:r>
            <a:r>
              <a:rPr lang="zh-CN" altLang="en-US" sz="1200" dirty="0"/>
              <a:t>负责存储动态更新数据，存储介质为内存和</a:t>
            </a:r>
            <a:r>
              <a:rPr lang="en-US" altLang="zh-CN" sz="1200" dirty="0"/>
              <a:t>SSD</a:t>
            </a:r>
            <a:r>
              <a:rPr lang="zh-CN" altLang="en-US" sz="1200" dirty="0"/>
              <a:t>，对外提供写</a:t>
            </a:r>
            <a:r>
              <a:rPr lang="zh-CN" altLang="en-US" sz="1200" dirty="0" smtClean="0"/>
              <a:t>服务；</a:t>
            </a:r>
          </a:p>
          <a:p>
            <a:r>
              <a:rPr lang="en-US" altLang="zh-CN" sz="1200" dirty="0" smtClean="0"/>
              <a:t>ChunkServer</a:t>
            </a:r>
            <a:r>
              <a:rPr lang="zh-CN" altLang="en-US" sz="1200" dirty="0"/>
              <a:t>：负责存储静态</a:t>
            </a:r>
            <a:r>
              <a:rPr lang="en-US" altLang="zh-CN" sz="1200" dirty="0"/>
              <a:t>Tablet</a:t>
            </a:r>
            <a:r>
              <a:rPr lang="zh-CN" altLang="en-US" sz="1200" dirty="0"/>
              <a:t>数据，存储介质为普通磁盘或者</a:t>
            </a:r>
            <a:r>
              <a:rPr lang="en-US" altLang="zh-CN" sz="1200" dirty="0" smtClean="0"/>
              <a:t>SSD</a:t>
            </a:r>
            <a:r>
              <a:rPr lang="zh-CN" altLang="en-US" sz="1200" dirty="0" smtClean="0"/>
              <a:t>；</a:t>
            </a:r>
          </a:p>
          <a:p>
            <a:r>
              <a:rPr lang="en-US" altLang="zh-CN" sz="1200" dirty="0" smtClean="0"/>
              <a:t>MergeServer</a:t>
            </a:r>
            <a:r>
              <a:rPr lang="zh-CN" altLang="en-US" sz="1200" dirty="0" smtClean="0"/>
              <a:t>：</a:t>
            </a:r>
            <a:r>
              <a:rPr lang="zh-CN" altLang="en-US" sz="1200" dirty="0"/>
              <a:t>负责对查询中涉及多个</a:t>
            </a:r>
            <a:r>
              <a:rPr lang="en-US" altLang="zh-CN" sz="1200" dirty="0"/>
              <a:t>Tablet</a:t>
            </a:r>
            <a:r>
              <a:rPr lang="zh-CN" altLang="en-US" sz="1200" dirty="0"/>
              <a:t>数据进行合并，对外提供读服务</a:t>
            </a:r>
            <a:r>
              <a:rPr lang="zh-CN" altLang="en-US" sz="1200" dirty="0" smtClean="0"/>
              <a:t>。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阿里云的分布式数据库</a:t>
            </a:r>
            <a:endParaRPr lang="zh-CN" altLang="en-US" dirty="0"/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34792"/>
            <a:ext cx="3078480" cy="20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2.infoqstatic.com/statics_s2_20170816-0412u2/resource/news/2017/08/ali-polardb/zh/resources/QQ20170815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843558"/>
            <a:ext cx="3127534" cy="320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1"/>
          <p:cNvSpPr txBox="1">
            <a:spLocks/>
          </p:cNvSpPr>
          <p:nvPr/>
        </p:nvSpPr>
        <p:spPr>
          <a:xfrm>
            <a:off x="4834450" y="4083918"/>
            <a:ext cx="3914014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存储与计算</a:t>
            </a:r>
            <a:r>
              <a:rPr lang="zh-CN" altLang="en-US" sz="1200" dirty="0" smtClean="0"/>
              <a:t>分离，读写分离，</a:t>
            </a:r>
            <a:r>
              <a:rPr lang="en-US" altLang="zh-CN" sz="1200" dirty="0"/>
              <a:t>DB Server</a:t>
            </a:r>
            <a:r>
              <a:rPr lang="zh-CN" altLang="en-US" sz="1200" dirty="0"/>
              <a:t>之间仅需同步</a:t>
            </a:r>
            <a:r>
              <a:rPr lang="en-US" altLang="zh-CN" sz="1200" dirty="0"/>
              <a:t>Redo log</a:t>
            </a:r>
            <a:r>
              <a:rPr lang="zh-CN" altLang="en-US" sz="1200" dirty="0"/>
              <a:t>相关的元数据信息</a:t>
            </a:r>
            <a:endParaRPr lang="en-US" altLang="zh-CN" sz="1200" dirty="0" smtClean="0"/>
          </a:p>
          <a:p>
            <a:r>
              <a:rPr lang="zh-CN" altLang="en-US" sz="1200" dirty="0"/>
              <a:t>数据库文件和</a:t>
            </a:r>
            <a:r>
              <a:rPr lang="en-US" altLang="zh-CN" sz="1200" dirty="0"/>
              <a:t>Redo log</a:t>
            </a:r>
            <a:r>
              <a:rPr lang="zh-CN" altLang="en-US" sz="1200" dirty="0"/>
              <a:t>文件放在共享存储设备</a:t>
            </a:r>
            <a:r>
              <a:rPr lang="zh-CN" altLang="en-US" sz="1200" dirty="0" smtClean="0"/>
              <a:t>上，通过文件系统</a:t>
            </a:r>
            <a:r>
              <a:rPr lang="zh-CN" altLang="en-US" sz="1200" dirty="0"/>
              <a:t>，经过块设备数据管理路由，依靠高速网络和</a:t>
            </a:r>
            <a:r>
              <a:rPr lang="en-US" altLang="zh-CN" sz="1200" dirty="0"/>
              <a:t>RDMA</a:t>
            </a:r>
            <a:r>
              <a:rPr lang="zh-CN" altLang="en-US" sz="1200" dirty="0"/>
              <a:t>协议传输到远端的</a:t>
            </a:r>
            <a:r>
              <a:rPr lang="en-US" altLang="zh-CN" sz="1200" dirty="0"/>
              <a:t>Chunk </a:t>
            </a:r>
            <a:r>
              <a:rPr lang="en-US" altLang="zh-CN" sz="1200" dirty="0" smtClean="0"/>
              <a:t>Server</a:t>
            </a:r>
          </a:p>
          <a:p>
            <a:r>
              <a:rPr lang="en-US" altLang="zh-CN" sz="1200" dirty="0"/>
              <a:t>Chunk Server</a:t>
            </a:r>
            <a:r>
              <a:rPr lang="zh-CN" altLang="en-US" sz="1200" dirty="0"/>
              <a:t>的数据采用多副本确保数据的可靠性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1560" y="1131590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/>
              <a:t>OceanBase</a:t>
            </a:r>
            <a:endParaRPr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23388" y="1142623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/>
              <a:t>PolarDB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630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3579862"/>
            <a:ext cx="3960440" cy="1563638"/>
          </a:xfrm>
        </p:spPr>
        <p:txBody>
          <a:bodyPr>
            <a:noAutofit/>
          </a:bodyPr>
          <a:lstStyle/>
          <a:p>
            <a:r>
              <a:rPr lang="en-US" altLang="zh-CN" sz="1000" dirty="0"/>
              <a:t>Write Optimized Store (WOS) - stores data in memory without compression or indexing. You can use INSERT, UPDATE, and </a:t>
            </a:r>
            <a:r>
              <a:rPr lang="en-US" altLang="zh-CN" sz="1000" dirty="0" err="1"/>
              <a:t>COPYto</a:t>
            </a:r>
            <a:r>
              <a:rPr lang="en-US" altLang="zh-CN" sz="1000" dirty="0"/>
              <a:t> load data into the WOS. </a:t>
            </a:r>
            <a:endParaRPr lang="en-US" altLang="zh-CN" sz="1000" dirty="0" smtClean="0"/>
          </a:p>
          <a:p>
            <a:r>
              <a:rPr lang="en-US" altLang="zh-CN" sz="1000" dirty="0" smtClean="0"/>
              <a:t>Read </a:t>
            </a:r>
            <a:r>
              <a:rPr lang="en-US" altLang="zh-CN" sz="1000" dirty="0"/>
              <a:t>Optimized Store (ROS) - stores data on disk; the data is segmented, sorted, and compressed for high optimization. You can load data directly into the ROS using the COPY statement. </a:t>
            </a:r>
            <a:endParaRPr lang="en-US" altLang="zh-CN" sz="1000" dirty="0" smtClean="0"/>
          </a:p>
          <a:p>
            <a:r>
              <a:rPr lang="en-US" altLang="zh-CN" sz="1000" dirty="0"/>
              <a:t>The Tuple Mover </a:t>
            </a:r>
            <a:r>
              <a:rPr lang="en-US" altLang="zh-CN" sz="1000" dirty="0" smtClean="0"/>
              <a:t>periodically moves </a:t>
            </a:r>
            <a:r>
              <a:rPr lang="en-US" altLang="zh-CN" sz="1000" dirty="0"/>
              <a:t>data from the WOS (memory) to the ROS (disk) </a:t>
            </a:r>
            <a:r>
              <a:rPr lang="en-US" altLang="zh-CN" sz="1000" dirty="0" smtClean="0"/>
              <a:t>.</a:t>
            </a:r>
            <a:endParaRPr lang="zh-CN" altLang="en-US" sz="1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Vertica&amp;&amp;SHADOW System</a:t>
            </a:r>
            <a:endParaRPr lang="zh-CN" altLang="en-US" dirty="0"/>
          </a:p>
        </p:txBody>
      </p:sp>
      <p:pic>
        <p:nvPicPr>
          <p:cNvPr id="3074" name="Picture 2" descr="“hp vertica architecture wos ros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1" y="1164937"/>
            <a:ext cx="2553057" cy="24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936187" y="765380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HP Vertica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6018914" y="81307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SHADOW System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285195"/>
            <a:ext cx="3442335" cy="2222659"/>
          </a:xfrm>
          <a:prstGeom prst="rect">
            <a:avLst/>
          </a:prstGeom>
        </p:spPr>
      </p:pic>
      <p:sp>
        <p:nvSpPr>
          <p:cNvPr id="10" name="内容占位符 1"/>
          <p:cNvSpPr txBox="1">
            <a:spLocks/>
          </p:cNvSpPr>
          <p:nvPr/>
        </p:nvSpPr>
        <p:spPr>
          <a:xfrm>
            <a:off x="4755397" y="3552682"/>
            <a:ext cx="3960440" cy="1563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/>
              <a:t>A SHADOW </a:t>
            </a:r>
            <a:r>
              <a:rPr lang="en-US" altLang="zh-CN" sz="1000" dirty="0" smtClean="0"/>
              <a:t>system includes </a:t>
            </a:r>
            <a:r>
              <a:rPr lang="en-US" altLang="zh-CN" sz="1000" dirty="0"/>
              <a:t>active and standby database </a:t>
            </a:r>
            <a:r>
              <a:rPr lang="en-US" altLang="zh-CN" sz="1000" dirty="0" smtClean="0"/>
              <a:t>systems.</a:t>
            </a:r>
          </a:p>
          <a:p>
            <a:r>
              <a:rPr lang="en-US" altLang="zh-CN" sz="1000" dirty="0"/>
              <a:t>The active </a:t>
            </a:r>
            <a:r>
              <a:rPr lang="en-US" altLang="zh-CN" sz="1000" dirty="0" smtClean="0"/>
              <a:t>DBMS writes </a:t>
            </a:r>
            <a:r>
              <a:rPr lang="en-US" altLang="zh-CN" sz="1000" dirty="0"/>
              <a:t>update records to the </a:t>
            </a:r>
            <a:r>
              <a:rPr lang="en-US" altLang="zh-CN" sz="1000" dirty="0" smtClean="0"/>
              <a:t>transaction log</a:t>
            </a:r>
            <a:r>
              <a:rPr lang="en-US" altLang="zh-CN" sz="1000" dirty="0"/>
              <a:t>, but is not responsible for updating the database</a:t>
            </a:r>
            <a:r>
              <a:rPr lang="en-US" altLang="zh-CN" sz="1000" dirty="0" smtClean="0"/>
              <a:t>.</a:t>
            </a:r>
          </a:p>
          <a:p>
            <a:r>
              <a:rPr lang="en-US" altLang="zh-CN" sz="1000" dirty="0" smtClean="0"/>
              <a:t>The standby </a:t>
            </a:r>
            <a:r>
              <a:rPr lang="en-US" altLang="zh-CN" sz="1000" dirty="0"/>
              <a:t>DBMS is responsible for updating the database</a:t>
            </a:r>
            <a:r>
              <a:rPr lang="en-US" altLang="zh-CN" sz="1000" dirty="0" smtClean="0"/>
              <a:t>.</a:t>
            </a:r>
          </a:p>
          <a:p>
            <a:r>
              <a:rPr lang="en-US" altLang="zh-CN" sz="1000" dirty="0"/>
              <a:t>The </a:t>
            </a:r>
            <a:r>
              <a:rPr lang="en-US" altLang="zh-CN" sz="1000" dirty="0" smtClean="0"/>
              <a:t>storage </a:t>
            </a:r>
            <a:r>
              <a:rPr lang="en-US" altLang="zh-CN" sz="1000" dirty="0"/>
              <a:t>system replicates the database and the log to ensure </a:t>
            </a:r>
            <a:r>
              <a:rPr lang="en-US" altLang="zh-CN" sz="1000" dirty="0" smtClean="0"/>
              <a:t>that they </a:t>
            </a:r>
            <a:r>
              <a:rPr lang="en-US" altLang="zh-CN" sz="1000" dirty="0"/>
              <a:t>are durably stored even in case of failure. </a:t>
            </a: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22795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5626968" cy="3394472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关系数据库前时期</a:t>
            </a:r>
            <a:endParaRPr lang="en-US" altLang="zh-CN" sz="1400" dirty="0" smtClean="0"/>
          </a:p>
          <a:p>
            <a:pPr lvl="1"/>
            <a:r>
              <a:rPr lang="zh-CN" altLang="en-US" sz="1200" dirty="0" smtClean="0"/>
              <a:t>文件系统、层次数据库、网状数据库</a:t>
            </a:r>
            <a:endParaRPr lang="en-US" altLang="zh-CN" sz="1200" dirty="0" smtClean="0"/>
          </a:p>
          <a:p>
            <a:r>
              <a:rPr lang="zh-CN" altLang="en-US" sz="1400" dirty="0" smtClean="0"/>
              <a:t>关系数据库时期</a:t>
            </a:r>
            <a:endParaRPr lang="en-US" altLang="zh-CN" sz="1400" dirty="0" smtClean="0"/>
          </a:p>
          <a:p>
            <a:pPr lvl="1"/>
            <a:r>
              <a:rPr lang="en-US" altLang="zh-CN" sz="1200" dirty="0" smtClean="0"/>
              <a:t>1970</a:t>
            </a:r>
            <a:r>
              <a:rPr lang="zh-CN" altLang="en-US" sz="1200" dirty="0" smtClean="0"/>
              <a:t>年，</a:t>
            </a:r>
            <a:r>
              <a:rPr lang="en-US" altLang="zh-CN" sz="1200" dirty="0" smtClean="0"/>
              <a:t>IBM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Edgar F. Codd</a:t>
            </a:r>
            <a:r>
              <a:rPr lang="zh-CN" altLang="en-US" sz="1200" dirty="0" smtClean="0"/>
              <a:t>发表论文</a:t>
            </a:r>
            <a:r>
              <a:rPr lang="en-US" altLang="zh-CN" sz="1200" dirty="0" smtClean="0"/>
              <a:t>“A Relational Model of Data for Large Shared Data Banks“</a:t>
            </a:r>
            <a:r>
              <a:rPr lang="zh-CN" altLang="en-US" sz="1200" dirty="0" smtClean="0"/>
              <a:t>，创建了关系模型，奠定了关系数据库的理论基础，因此获得</a:t>
            </a:r>
            <a:r>
              <a:rPr lang="en-US" altLang="zh-CN" sz="1200" dirty="0" smtClean="0"/>
              <a:t>1981</a:t>
            </a:r>
            <a:r>
              <a:rPr lang="zh-CN" altLang="en-US" sz="1200" dirty="0" smtClean="0"/>
              <a:t>年的图灵奖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1976</a:t>
            </a:r>
            <a:r>
              <a:rPr lang="zh-CN" altLang="en-US" sz="1200" dirty="0" smtClean="0"/>
              <a:t>年，陈品山（</a:t>
            </a:r>
            <a:r>
              <a:rPr lang="en-US" altLang="zh-CN" sz="1200" dirty="0" smtClean="0"/>
              <a:t>peter Chen</a:t>
            </a:r>
            <a:r>
              <a:rPr lang="zh-CN" altLang="en-US" sz="1200" dirty="0" smtClean="0"/>
              <a:t>）发表论文</a:t>
            </a:r>
            <a:r>
              <a:rPr lang="en-US" altLang="zh-CN" sz="1200" dirty="0" smtClean="0"/>
              <a:t>“The Entity–Relationship Model – Toward A Unified View of Data”</a:t>
            </a:r>
            <a:r>
              <a:rPr lang="zh-CN" altLang="en-US" sz="1200" dirty="0" smtClean="0"/>
              <a:t>，创建了实体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关系模型，为关系数据库提供了概念设计模型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1970</a:t>
            </a:r>
            <a:r>
              <a:rPr lang="zh-CN" altLang="en-US" sz="1200" dirty="0" smtClean="0"/>
              <a:t>年代中后期，两个主要的原型系统出现了</a:t>
            </a:r>
            <a:endParaRPr lang="en-US" altLang="zh-CN" sz="1200" dirty="0" smtClean="0"/>
          </a:p>
          <a:p>
            <a:pPr lvl="2"/>
            <a:r>
              <a:rPr lang="en-US" altLang="zh-CN" sz="1000" dirty="0" smtClean="0"/>
              <a:t>IBM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System R</a:t>
            </a:r>
            <a:r>
              <a:rPr lang="zh-CN" altLang="en-US" sz="1000" dirty="0" smtClean="0"/>
              <a:t>，主要领导者和贡献者</a:t>
            </a:r>
            <a:r>
              <a:rPr lang="en-US" altLang="zh-CN" sz="1000" dirty="0" smtClean="0"/>
              <a:t>Jim Gray</a:t>
            </a:r>
            <a:r>
              <a:rPr lang="zh-CN" altLang="en-US" sz="1000" dirty="0" smtClean="0"/>
              <a:t>于</a:t>
            </a:r>
            <a:r>
              <a:rPr lang="en-US" altLang="zh-CN" sz="1000" dirty="0" smtClean="0"/>
              <a:t>1998</a:t>
            </a:r>
            <a:r>
              <a:rPr lang="zh-CN" altLang="en-US" sz="1000" dirty="0" smtClean="0"/>
              <a:t>年获得图灵奖</a:t>
            </a:r>
            <a:endParaRPr lang="en-US" altLang="zh-CN" sz="1000" dirty="0" smtClean="0"/>
          </a:p>
          <a:p>
            <a:pPr lvl="2"/>
            <a:r>
              <a:rPr lang="en-US" altLang="zh-CN" sz="1000" dirty="0" smtClean="0"/>
              <a:t>UC-Berkeley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Ingres</a:t>
            </a:r>
            <a:r>
              <a:rPr lang="zh-CN" altLang="en-US" sz="1000" dirty="0" smtClean="0"/>
              <a:t>，主要领导者和贡献者</a:t>
            </a:r>
            <a:r>
              <a:rPr lang="en-US" altLang="zh-CN" sz="1000" dirty="0" smtClean="0"/>
              <a:t>Michael Stonebraker</a:t>
            </a:r>
            <a:r>
              <a:rPr lang="zh-CN" altLang="en-US" sz="1000" dirty="0" smtClean="0"/>
              <a:t>于</a:t>
            </a:r>
            <a:r>
              <a:rPr lang="en-US" altLang="zh-CN" sz="1000" dirty="0" smtClean="0"/>
              <a:t>2015</a:t>
            </a:r>
            <a:r>
              <a:rPr lang="zh-CN" altLang="en-US" sz="1000" dirty="0" smtClean="0"/>
              <a:t>年获得图灵奖</a:t>
            </a:r>
            <a:endParaRPr lang="en-US" altLang="zh-CN" sz="1000" dirty="0" smtClean="0"/>
          </a:p>
          <a:p>
            <a:pPr lvl="1"/>
            <a:r>
              <a:rPr lang="en-US" altLang="zh-CN" sz="1200" dirty="0" smtClean="0"/>
              <a:t>1980</a:t>
            </a:r>
            <a:r>
              <a:rPr lang="zh-CN" altLang="en-US" sz="1200" dirty="0" smtClean="0"/>
              <a:t>年代至今，关系数据库开始产品化并逐渐成熟壮大</a:t>
            </a:r>
            <a:endParaRPr lang="en-US" altLang="zh-CN" sz="1200" dirty="0" smtClean="0"/>
          </a:p>
          <a:p>
            <a:r>
              <a:rPr lang="zh-CN" altLang="en-US" sz="1400" dirty="0" smtClean="0"/>
              <a:t>关系数据库后时期？</a:t>
            </a:r>
            <a:endParaRPr lang="en-US" altLang="zh-CN" sz="1400" dirty="0" smtClean="0"/>
          </a:p>
          <a:p>
            <a:pPr lvl="1"/>
            <a:r>
              <a:rPr lang="zh-CN" altLang="en-US" sz="1200" dirty="0"/>
              <a:t>对象模型以及对象</a:t>
            </a:r>
            <a:r>
              <a:rPr lang="en-US" altLang="zh-CN" sz="1200" dirty="0"/>
              <a:t>—</a:t>
            </a:r>
            <a:r>
              <a:rPr lang="zh-CN" altLang="en-US" sz="1200" dirty="0"/>
              <a:t>关系模型都未成为主流，新模型会出现吗？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数据库简史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99992" y="794197"/>
            <a:ext cx="439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Database</a:t>
            </a:r>
            <a:r>
              <a:rPr lang="en-US" altLang="zh-CN" sz="1200" b="1" i="1" dirty="0" smtClean="0"/>
              <a:t> </a:t>
            </a:r>
            <a:r>
              <a:rPr lang="en-US" altLang="zh-CN" sz="1200" i="1" dirty="0"/>
              <a:t>is a </a:t>
            </a:r>
            <a:r>
              <a:rPr lang="en-US" altLang="zh-CN" sz="1200" i="1" dirty="0">
                <a:solidFill>
                  <a:srgbClr val="C00000"/>
                </a:solidFill>
              </a:rPr>
              <a:t>structured</a:t>
            </a:r>
            <a:r>
              <a:rPr lang="en-US" altLang="zh-CN" sz="1200" i="1" dirty="0"/>
              <a:t> set of data held in a computer, especially one that is </a:t>
            </a:r>
            <a:r>
              <a:rPr lang="en-US" altLang="zh-CN" sz="1200" i="1" dirty="0">
                <a:solidFill>
                  <a:srgbClr val="C00000"/>
                </a:solidFill>
              </a:rPr>
              <a:t>accessible</a:t>
            </a:r>
            <a:r>
              <a:rPr lang="en-US" altLang="zh-CN" sz="1200" i="1" dirty="0"/>
              <a:t> in various ways</a:t>
            </a:r>
            <a:r>
              <a:rPr lang="en-US" altLang="zh-CN" sz="1200" i="1" dirty="0" smtClean="0"/>
              <a:t>.</a:t>
            </a:r>
            <a:r>
              <a:rPr lang="en-US" altLang="zh-CN" sz="800" i="1" dirty="0" smtClean="0"/>
              <a:t>                         (</a:t>
            </a:r>
            <a:r>
              <a:rPr lang="en-US" altLang="zh-CN" sz="800" i="1" dirty="0" smtClean="0">
                <a:hlinkClick r:id="rId2"/>
              </a:rPr>
              <a:t>https</a:t>
            </a:r>
            <a:r>
              <a:rPr lang="en-US" altLang="zh-CN" sz="800" i="1" dirty="0">
                <a:hlinkClick r:id="rId2"/>
              </a:rPr>
              <a:t>://</a:t>
            </a:r>
            <a:r>
              <a:rPr lang="en-US" altLang="zh-CN" sz="800" i="1" dirty="0" smtClean="0">
                <a:hlinkClick r:id="rId2"/>
              </a:rPr>
              <a:t>en.oxforddictionaries.com/definition/database</a:t>
            </a:r>
            <a:r>
              <a:rPr lang="en-US" altLang="zh-CN" sz="800" i="1" dirty="0" smtClean="0"/>
              <a:t>)</a:t>
            </a:r>
            <a:endParaRPr lang="zh-CN" altLang="en-US" sz="8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779655"/>
            <a:ext cx="1357313" cy="1171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1779655"/>
            <a:ext cx="891540" cy="11841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3219822"/>
            <a:ext cx="716280" cy="11997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117" y="3219822"/>
            <a:ext cx="26194" cy="17431"/>
          </a:xfrm>
          <a:prstGeom prst="rect">
            <a:avLst/>
          </a:prstGeom>
        </p:spPr>
      </p:pic>
      <p:pic>
        <p:nvPicPr>
          <p:cNvPr id="1026" name="Picture 2" descr="“stonebraker”的图片搜索结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219820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372200" y="2988990"/>
            <a:ext cx="9733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 smtClean="0"/>
              <a:t>Edgar F. Codd</a:t>
            </a:r>
            <a:endParaRPr lang="zh-CN" altLang="en-US" sz="9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740352" y="3003798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 smtClean="0"/>
              <a:t>Peter Chen</a:t>
            </a:r>
            <a:endParaRPr lang="zh-CN" altLang="en-US" sz="9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341881" y="4443958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 smtClean="0"/>
              <a:t>Jim Gray</a:t>
            </a:r>
            <a:endParaRPr lang="zh-CN" altLang="en-US" sz="9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7308304" y="4419591"/>
            <a:ext cx="13131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 smtClean="0"/>
              <a:t>Michael Stonebraker</a:t>
            </a:r>
            <a:endParaRPr lang="zh-CN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605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数据库全景图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43558"/>
            <a:ext cx="7598664" cy="42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商业数据库的市场份额逐渐萎缩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075806"/>
            <a:ext cx="3048000" cy="1519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91630"/>
            <a:ext cx="1723073" cy="1560195"/>
          </a:xfrm>
          <a:prstGeom prst="rect">
            <a:avLst/>
          </a:prstGeom>
        </p:spPr>
      </p:pic>
      <p:pic>
        <p:nvPicPr>
          <p:cNvPr id="3074" name="Picture 2" descr="Research image courtesy of Gartner, Inc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21" y="1491630"/>
            <a:ext cx="2895047" cy="289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62" y="1476670"/>
            <a:ext cx="3028950" cy="293808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300192" y="4443958"/>
            <a:ext cx="2774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Gartner Magic </a:t>
            </a:r>
            <a:r>
              <a:rPr lang="en-US" altLang="zh-CN" sz="1000" dirty="0"/>
              <a:t>Quadrant for Data Warehouse and Data Management </a:t>
            </a:r>
            <a:r>
              <a:rPr lang="en-US" altLang="zh-CN" sz="1000" dirty="0" smtClean="0"/>
              <a:t>Solutions </a:t>
            </a:r>
            <a:r>
              <a:rPr lang="en-US" altLang="zh-CN" sz="1000" dirty="0"/>
              <a:t>for Analytics</a:t>
            </a:r>
            <a:endParaRPr lang="zh-CN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3275856" y="4458686"/>
            <a:ext cx="2745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Gartner Magic </a:t>
            </a:r>
            <a:r>
              <a:rPr lang="en-US" altLang="zh-CN" sz="1000" dirty="0"/>
              <a:t>Quadrant for Operational Database Management Systems</a:t>
            </a:r>
            <a:endParaRPr lang="zh-CN" altLang="en-US" sz="1000" dirty="0"/>
          </a:p>
        </p:txBody>
      </p:sp>
      <p:sp>
        <p:nvSpPr>
          <p:cNvPr id="15" name="内容占位符 1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576063"/>
          </a:xfrm>
        </p:spPr>
        <p:txBody>
          <a:bodyPr>
            <a:normAutofit/>
          </a:bodyPr>
          <a:lstStyle/>
          <a:p>
            <a:r>
              <a:rPr lang="zh-CN" altLang="en-US" sz="1200" dirty="0" smtClean="0"/>
              <a:t>商业数据库市场份额到</a:t>
            </a:r>
            <a:r>
              <a:rPr lang="en-US" altLang="zh-CN" sz="1200" dirty="0" smtClean="0"/>
              <a:t>2021</a:t>
            </a:r>
            <a:r>
              <a:rPr lang="zh-CN" altLang="en-US" sz="1200" dirty="0" smtClean="0"/>
              <a:t>年会下降</a:t>
            </a:r>
            <a:r>
              <a:rPr lang="en-US" altLang="zh-CN" sz="1200" dirty="0" smtClean="0"/>
              <a:t>20~30%</a:t>
            </a:r>
          </a:p>
          <a:p>
            <a:r>
              <a:rPr lang="zh-CN" altLang="en-US" sz="1200" dirty="0" smtClean="0"/>
              <a:t>云、</a:t>
            </a:r>
            <a:r>
              <a:rPr lang="en-US" altLang="zh-CN" sz="1200" dirty="0" smtClean="0"/>
              <a:t>NoSQL</a:t>
            </a:r>
            <a:r>
              <a:rPr lang="zh-CN" altLang="en-US" sz="1200" dirty="0" smtClean="0"/>
              <a:t>以及</a:t>
            </a:r>
            <a:r>
              <a:rPr lang="en-US" altLang="zh-CN" sz="1200" dirty="0" smtClean="0"/>
              <a:t>SSD</a:t>
            </a:r>
            <a:r>
              <a:rPr lang="zh-CN" altLang="en-US" sz="1200" dirty="0" smtClean="0"/>
              <a:t>大大降低了对商业数据库的需求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466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4618856" cy="3394472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联机事务处理（</a:t>
            </a:r>
            <a:r>
              <a:rPr lang="en-US" altLang="zh-CN" sz="1400" dirty="0" smtClean="0"/>
              <a:t>OLTP</a:t>
            </a:r>
            <a:r>
              <a:rPr lang="zh-CN" altLang="en-US" sz="1400" dirty="0" smtClean="0"/>
              <a:t>）：</a:t>
            </a:r>
            <a:r>
              <a:rPr lang="en-US" altLang="zh-CN" sz="1400" dirty="0" smtClean="0"/>
              <a:t>I/O</a:t>
            </a:r>
            <a:r>
              <a:rPr lang="zh-CN" altLang="en-US" sz="1400" dirty="0" smtClean="0"/>
              <a:t>密集，事务冲突严重</a:t>
            </a:r>
            <a:endParaRPr lang="en-US" altLang="zh-CN" sz="1400" dirty="0" smtClean="0"/>
          </a:p>
          <a:p>
            <a:pPr lvl="1"/>
            <a:r>
              <a:rPr lang="zh-CN" altLang="en-US" sz="1000" dirty="0" smtClean="0"/>
              <a:t>简单的短小事务为主，仅仅存取数据库中的少量数据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频繁的短小、高速的插入</a:t>
            </a:r>
            <a:r>
              <a:rPr lang="en-US" altLang="zh-CN" sz="1000" dirty="0" smtClean="0"/>
              <a:t>/</a:t>
            </a:r>
            <a:r>
              <a:rPr lang="zh-CN" altLang="en-US" sz="1000" dirty="0" smtClean="0"/>
              <a:t>删除</a:t>
            </a:r>
            <a:r>
              <a:rPr lang="en-US" altLang="zh-CN" sz="1000" dirty="0" smtClean="0"/>
              <a:t>/</a:t>
            </a:r>
            <a:r>
              <a:rPr lang="zh-CN" altLang="en-US" sz="1000" dirty="0" smtClean="0"/>
              <a:t>更新操作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标准化的简单查询，返回相对少的结果记录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随机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，对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时延以及</a:t>
            </a:r>
            <a:r>
              <a:rPr lang="en-US" altLang="zh-CN" sz="1000" dirty="0" smtClean="0"/>
              <a:t>IOPS</a:t>
            </a:r>
            <a:r>
              <a:rPr lang="zh-CN" altLang="en-US" sz="1000" dirty="0" smtClean="0"/>
              <a:t>敏感</a:t>
            </a:r>
            <a:endParaRPr lang="en-US" altLang="zh-CN" sz="1000" dirty="0" smtClean="0"/>
          </a:p>
          <a:p>
            <a:r>
              <a:rPr lang="zh-CN" altLang="en-US" sz="1400" dirty="0" smtClean="0"/>
              <a:t>联机分析处理（</a:t>
            </a:r>
            <a:r>
              <a:rPr lang="en-US" altLang="zh-CN" sz="1400" dirty="0" smtClean="0"/>
              <a:t>OLAP</a:t>
            </a:r>
            <a:r>
              <a:rPr lang="zh-CN" altLang="en-US" sz="1400" dirty="0" smtClean="0"/>
              <a:t>）：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I/O</a:t>
            </a:r>
            <a:r>
              <a:rPr lang="zh-CN" altLang="en-US" sz="1400" dirty="0" smtClean="0"/>
              <a:t>密集，计算密集</a:t>
            </a:r>
            <a:endParaRPr lang="en-US" altLang="zh-CN" sz="1400" dirty="0" smtClean="0"/>
          </a:p>
          <a:p>
            <a:pPr lvl="1"/>
            <a:r>
              <a:rPr lang="zh-CN" altLang="en-US" sz="1000" dirty="0" smtClean="0"/>
              <a:t>复杂长事务为主，存取数据库中的大量数据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周期性的长时间运行的批处理操作来更新数据库中的数据，稀少的</a:t>
            </a:r>
            <a:r>
              <a:rPr lang="zh-CN" altLang="en-US" sz="1000" dirty="0"/>
              <a:t>插入</a:t>
            </a:r>
            <a:r>
              <a:rPr lang="en-US" altLang="zh-CN" sz="1000" dirty="0"/>
              <a:t>/</a:t>
            </a:r>
            <a:r>
              <a:rPr lang="zh-CN" altLang="en-US" sz="1000" dirty="0"/>
              <a:t>删除</a:t>
            </a:r>
            <a:r>
              <a:rPr lang="en-US" altLang="zh-CN" sz="1000" dirty="0"/>
              <a:t>/</a:t>
            </a:r>
            <a:r>
              <a:rPr lang="zh-CN" altLang="en-US" sz="1000" dirty="0"/>
              <a:t>更新</a:t>
            </a:r>
            <a:r>
              <a:rPr lang="zh-CN" altLang="en-US" sz="1000" dirty="0" smtClean="0"/>
              <a:t>操作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频繁的复杂查询，往往包含聚集（</a:t>
            </a:r>
            <a:r>
              <a:rPr lang="en-US" altLang="zh-CN" sz="1000" dirty="0" smtClean="0"/>
              <a:t>Aggregations</a:t>
            </a:r>
            <a:r>
              <a:rPr lang="zh-CN" altLang="en-US" sz="1000" dirty="0" smtClean="0"/>
              <a:t>）和连接（</a:t>
            </a:r>
            <a:r>
              <a:rPr lang="en-US" altLang="zh-CN" sz="1000" dirty="0" smtClean="0"/>
              <a:t>Joins</a:t>
            </a:r>
            <a:r>
              <a:rPr lang="zh-CN" altLang="en-US" sz="1000" dirty="0" smtClean="0"/>
              <a:t>）运算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顺序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，对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吞吐量敏感</a:t>
            </a:r>
            <a:endParaRPr lang="en-US" altLang="zh-CN" sz="1000" dirty="0" smtClean="0"/>
          </a:p>
          <a:p>
            <a:r>
              <a:rPr lang="zh-CN" altLang="en-US" sz="1400" dirty="0"/>
              <a:t>大</a:t>
            </a:r>
            <a:r>
              <a:rPr lang="zh-CN" altLang="en-US" sz="1400" dirty="0" smtClean="0"/>
              <a:t>数据（</a:t>
            </a:r>
            <a:r>
              <a:rPr lang="en-US" altLang="zh-CN" sz="1400" dirty="0" smtClean="0"/>
              <a:t>Big Data</a:t>
            </a:r>
            <a:r>
              <a:rPr lang="zh-CN" altLang="en-US" sz="1400" dirty="0" smtClean="0"/>
              <a:t>）：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I/O</a:t>
            </a:r>
            <a:r>
              <a:rPr lang="zh-CN" altLang="en-US" sz="1400" dirty="0" smtClean="0"/>
              <a:t>异常密集，计算异常密集</a:t>
            </a:r>
            <a:endParaRPr lang="en-US" altLang="zh-CN" sz="1400" dirty="0" smtClean="0"/>
          </a:p>
          <a:p>
            <a:pPr lvl="1"/>
            <a:r>
              <a:rPr lang="zh-CN" altLang="en-US" sz="1000" dirty="0" smtClean="0"/>
              <a:t>存取海量数据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周期性的长时间运行的批处理操作来更新数据库中数据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顺序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，对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吞吐量敏感</a:t>
            </a:r>
            <a:endParaRPr lang="en-US" altLang="zh-CN" sz="1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工作负荷决定数据库架构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00151"/>
            <a:ext cx="2791778" cy="2043113"/>
          </a:xfrm>
          <a:prstGeom prst="rect">
            <a:avLst/>
          </a:prstGeom>
        </p:spPr>
      </p:pic>
      <p:pic>
        <p:nvPicPr>
          <p:cNvPr id="1026" name="Picture 2" descr="http://benstopford.com/uploads/img/Slide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6" y="3363836"/>
            <a:ext cx="2285714" cy="17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396579" y="770533"/>
            <a:ext cx="2215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One Size Fits </a:t>
            </a:r>
            <a:r>
              <a:rPr lang="en-US" altLang="zh-CN" b="1" i="1" dirty="0" smtClean="0">
                <a:solidFill>
                  <a:srgbClr val="FF0000"/>
                </a:solidFill>
              </a:rPr>
              <a:t>All</a:t>
            </a:r>
            <a:r>
              <a:rPr lang="zh-CN" altLang="en-US" b="1" i="1" dirty="0" smtClean="0">
                <a:solidFill>
                  <a:srgbClr val="FF0000"/>
                </a:solidFill>
              </a:rPr>
              <a:t>？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4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I/O</a:t>
            </a:r>
            <a:r>
              <a:rPr lang="zh-CN" altLang="en-US" dirty="0" smtClean="0"/>
              <a:t>是数据库架构设计的焦点问题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0" y="1203599"/>
            <a:ext cx="4316254" cy="28546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5576" y="4164367"/>
            <a:ext cx="30941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i="1" dirty="0" smtClean="0"/>
              <a:t>Google Fellow </a:t>
            </a:r>
            <a:r>
              <a:rPr lang="en-US" altLang="zh-CN" sz="1050" i="1" dirty="0"/>
              <a:t>J</a:t>
            </a:r>
            <a:r>
              <a:rPr lang="en-US" altLang="zh-CN" sz="1050" i="1" dirty="0" smtClean="0"/>
              <a:t>eff Dean’s WSDM 2009 Keynote</a:t>
            </a:r>
            <a:endParaRPr lang="zh-CN" altLang="en-US" sz="1050" i="1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046683"/>
              </p:ext>
            </p:extLst>
          </p:nvPr>
        </p:nvGraphicFramePr>
        <p:xfrm>
          <a:off x="4960414" y="3415107"/>
          <a:ext cx="384008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044"/>
                <a:gridCol w="1920044"/>
              </a:tblGrid>
              <a:tr h="2150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网络技术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时延</a:t>
                      </a:r>
                      <a:endParaRPr lang="zh-CN" altLang="en-US" sz="1000" dirty="0"/>
                    </a:p>
                  </a:txBody>
                  <a:tcPr/>
                </a:tc>
              </a:tr>
              <a:tr h="215037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1Gb Ethernet (TCP/IP)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50~125 </a:t>
                      </a:r>
                      <a:r>
                        <a:rPr lang="el-GR" altLang="zh-CN" sz="1000" dirty="0" smtClean="0"/>
                        <a:t>μ</a:t>
                      </a:r>
                      <a:r>
                        <a:rPr lang="en-US" altLang="zh-CN" sz="1000" dirty="0" smtClean="0"/>
                        <a:t>s</a:t>
                      </a:r>
                      <a:endParaRPr lang="zh-CN" altLang="en-US" sz="1000" dirty="0"/>
                    </a:p>
                  </a:txBody>
                  <a:tcPr/>
                </a:tc>
              </a:tr>
              <a:tr h="215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10Gb Ethernet (TCP/IP)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5~50 </a:t>
                      </a:r>
                      <a:r>
                        <a:rPr lang="el-GR" altLang="zh-CN" sz="1000" dirty="0" smtClean="0"/>
                        <a:t>μ</a:t>
                      </a:r>
                      <a:r>
                        <a:rPr lang="en-US" altLang="zh-CN" sz="1000" dirty="0" smtClean="0"/>
                        <a:t>s</a:t>
                      </a:r>
                      <a:endParaRPr lang="zh-CN" altLang="en-US" sz="1000" dirty="0"/>
                    </a:p>
                  </a:txBody>
                  <a:tcPr/>
                </a:tc>
              </a:tr>
              <a:tr h="215037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RDMA, RoCEE,</a:t>
                      </a:r>
                      <a:r>
                        <a:rPr lang="en-US" altLang="zh-CN" sz="1000" baseline="0" dirty="0" smtClean="0"/>
                        <a:t> iWARP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3~5 </a:t>
                      </a:r>
                      <a:r>
                        <a:rPr lang="el-GR" altLang="zh-CN" sz="1000" dirty="0" smtClean="0"/>
                        <a:t>μ</a:t>
                      </a:r>
                      <a:r>
                        <a:rPr lang="en-US" altLang="zh-CN" sz="1000" dirty="0" smtClean="0"/>
                        <a:t>s</a:t>
                      </a:r>
                      <a:endParaRPr lang="zh-CN" altLang="en-US" sz="1000" dirty="0"/>
                    </a:p>
                  </a:txBody>
                  <a:tcPr/>
                </a:tc>
              </a:tr>
              <a:tr h="215037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Infiniband (QDR)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&lt;</a:t>
                      </a:r>
                      <a:r>
                        <a:rPr lang="en-US" altLang="zh-CN" sz="1000" baseline="0" dirty="0" smtClean="0"/>
                        <a:t> 3 </a:t>
                      </a:r>
                      <a:r>
                        <a:rPr lang="el-GR" altLang="zh-CN" sz="1000" baseline="0" dirty="0" smtClean="0"/>
                        <a:t>μ</a:t>
                      </a:r>
                      <a:r>
                        <a:rPr lang="en-US" altLang="zh-CN" sz="1000" baseline="0" dirty="0" smtClean="0"/>
                        <a:t>s</a:t>
                      </a:r>
                      <a:endParaRPr lang="zh-CN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973090" y="314781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网络通信时延越来越小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777251" y="987574"/>
            <a:ext cx="4115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非易失内存（</a:t>
            </a:r>
            <a:r>
              <a:rPr lang="en-US" altLang="zh-CN" sz="1200" dirty="0" smtClean="0"/>
              <a:t>NVRAM</a:t>
            </a:r>
            <a:r>
              <a:rPr lang="zh-CN" altLang="en-US" sz="1200" dirty="0" smtClean="0"/>
              <a:t>）性能逐渐逼近内存（</a:t>
            </a:r>
            <a:r>
              <a:rPr lang="en-US" altLang="zh-CN" sz="1200" dirty="0" smtClean="0"/>
              <a:t>DRAM</a:t>
            </a:r>
            <a:r>
              <a:rPr lang="zh-CN" altLang="en-US" sz="1200" dirty="0" smtClean="0"/>
              <a:t>）性能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84" y="1262789"/>
            <a:ext cx="4427220" cy="18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数据库的主要架构形态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32" y="987574"/>
            <a:ext cx="2160270" cy="2057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53" y="987575"/>
            <a:ext cx="1975104" cy="21054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987574"/>
            <a:ext cx="2393061" cy="21122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6667" y="3147814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/>
              <a:t>Shared-memory</a:t>
            </a:r>
            <a:r>
              <a:rPr lang="zh-CN" altLang="en-US" sz="1200" b="1" dirty="0" smtClean="0"/>
              <a:t>架构</a:t>
            </a:r>
            <a:endParaRPr lang="en-US" altLang="zh-CN" sz="1200" b="1" dirty="0" smtClean="0"/>
          </a:p>
          <a:p>
            <a:pPr algn="ctr"/>
            <a:r>
              <a:rPr lang="zh-CN" altLang="en-US" sz="1200" b="1" dirty="0" smtClean="0"/>
              <a:t>（对称多处理器，</a:t>
            </a:r>
            <a:r>
              <a:rPr lang="en-US" altLang="zh-CN" sz="1200" b="1" dirty="0" smtClean="0"/>
              <a:t>SMP</a:t>
            </a:r>
            <a:r>
              <a:rPr lang="zh-CN" altLang="en-US" sz="1200" b="1" dirty="0" smtClean="0"/>
              <a:t>）</a:t>
            </a:r>
            <a:endParaRPr lang="zh-CN" altLang="en-US" sz="12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797888" y="3147814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/>
              <a:t>Shared-disk</a:t>
            </a:r>
            <a:r>
              <a:rPr lang="zh-CN" altLang="en-US" sz="1200" b="1" dirty="0" smtClean="0"/>
              <a:t>架构</a:t>
            </a:r>
            <a:endParaRPr lang="en-US" altLang="zh-CN" sz="1200" b="1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6659012" y="3147814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/>
              <a:t>Shared-nothing</a:t>
            </a:r>
            <a:r>
              <a:rPr lang="zh-CN" altLang="en-US" sz="1200" b="1" dirty="0" smtClean="0"/>
              <a:t>架构</a:t>
            </a:r>
            <a:endParaRPr lang="en-US" altLang="zh-CN" sz="1200" b="1" dirty="0" smtClean="0"/>
          </a:p>
          <a:p>
            <a:pPr algn="ctr"/>
            <a:r>
              <a:rPr lang="zh-CN" altLang="en-US" sz="1200" b="1" dirty="0" smtClean="0"/>
              <a:t>（大规模并行处理，</a:t>
            </a:r>
            <a:r>
              <a:rPr lang="en-US" altLang="zh-CN" sz="1200" b="1" dirty="0" smtClean="0"/>
              <a:t>MPP</a:t>
            </a:r>
            <a:r>
              <a:rPr lang="zh-CN" altLang="en-US" sz="1200" b="1" dirty="0" smtClean="0"/>
              <a:t>）</a:t>
            </a:r>
            <a:endParaRPr lang="zh-CN" altLang="en-US" sz="1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300107" y="3614702"/>
            <a:ext cx="2687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单机数据库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所有处理器共享全部内存和外存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适用于</a:t>
            </a:r>
            <a:r>
              <a:rPr lang="en-US" altLang="zh-CN" sz="1000" dirty="0" smtClean="0"/>
              <a:t>OLTP</a:t>
            </a:r>
            <a:r>
              <a:rPr lang="zh-CN" altLang="en-US" sz="1000" dirty="0" smtClean="0"/>
              <a:t>和简单的</a:t>
            </a:r>
            <a:r>
              <a:rPr lang="en-US" altLang="zh-CN" sz="1000" dirty="0" smtClean="0"/>
              <a:t>OLAP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通过增强</a:t>
            </a:r>
            <a:r>
              <a:rPr lang="en-US" altLang="zh-CN" sz="1000" dirty="0" smtClean="0"/>
              <a:t>DB Server</a:t>
            </a:r>
            <a:r>
              <a:rPr lang="zh-CN" altLang="en-US" sz="1000" dirty="0" smtClean="0"/>
              <a:t>实现垂直扩容（</a:t>
            </a:r>
            <a:r>
              <a:rPr lang="en-US" altLang="zh-CN" sz="1000" dirty="0" smtClean="0"/>
              <a:t>Scale Up</a:t>
            </a:r>
            <a:r>
              <a:rPr lang="zh-CN" altLang="en-US" sz="1000" dirty="0" smtClean="0"/>
              <a:t>）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高</a:t>
            </a:r>
            <a:r>
              <a:rPr lang="zh-CN" altLang="en-US" sz="1000" dirty="0" smtClean="0"/>
              <a:t>可用性通过主备数据库方式实现</a:t>
            </a:r>
            <a:endParaRPr lang="zh-CN" altLang="en-US" sz="1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131840" y="3614702"/>
            <a:ext cx="2879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集群</a:t>
            </a:r>
            <a:r>
              <a:rPr lang="zh-CN" altLang="en-US" sz="1000" dirty="0" smtClean="0"/>
              <a:t>数据库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处理器有自己的内存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所有处理器共享</a:t>
            </a:r>
            <a:r>
              <a:rPr lang="zh-CN" altLang="en-US" sz="1000" dirty="0" smtClean="0"/>
              <a:t>全部</a:t>
            </a:r>
            <a:r>
              <a:rPr lang="zh-CN" altLang="en-US" sz="1000" dirty="0"/>
              <a:t>外存</a:t>
            </a:r>
            <a:endParaRPr lang="en-US" altLang="zh-CN" sz="10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适用于</a:t>
            </a:r>
            <a:r>
              <a:rPr lang="en-US" altLang="zh-CN" sz="1000" dirty="0" smtClean="0"/>
              <a:t>OLTP</a:t>
            </a:r>
            <a:r>
              <a:rPr lang="zh-CN" altLang="en-US" sz="1000" dirty="0" smtClean="0"/>
              <a:t>和中等复杂的</a:t>
            </a:r>
            <a:r>
              <a:rPr lang="en-US" altLang="zh-CN" sz="1000" dirty="0" smtClean="0"/>
              <a:t>OLAP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既可以通过增强</a:t>
            </a:r>
            <a:r>
              <a:rPr lang="en-US" altLang="zh-CN" sz="1000" dirty="0" smtClean="0"/>
              <a:t>DB Server</a:t>
            </a:r>
            <a:r>
              <a:rPr lang="zh-CN" altLang="en-US" sz="1000" dirty="0" smtClean="0"/>
              <a:t>实现垂直扩容（</a:t>
            </a:r>
            <a:r>
              <a:rPr lang="en-US" altLang="zh-CN" sz="1000" dirty="0" smtClean="0"/>
              <a:t>Scale Up</a:t>
            </a:r>
            <a:r>
              <a:rPr lang="zh-CN" altLang="en-US" sz="1000" dirty="0" smtClean="0"/>
              <a:t>），也可以通过增加</a:t>
            </a:r>
            <a:r>
              <a:rPr lang="en-US" altLang="zh-CN" sz="1000" dirty="0"/>
              <a:t>DB </a:t>
            </a:r>
            <a:r>
              <a:rPr lang="en-US" altLang="zh-CN" sz="1000" dirty="0" smtClean="0"/>
              <a:t>Server</a:t>
            </a:r>
            <a:r>
              <a:rPr lang="zh-CN" altLang="en-US" sz="1000" dirty="0" smtClean="0"/>
              <a:t>数量实现水平扩容（</a:t>
            </a:r>
            <a:r>
              <a:rPr lang="en-US" altLang="zh-CN" sz="1000" dirty="0" smtClean="0"/>
              <a:t>Scale Out</a:t>
            </a:r>
            <a:r>
              <a:rPr lang="zh-CN" altLang="en-US" sz="1000" dirty="0" smtClean="0"/>
              <a:t>）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高</a:t>
            </a:r>
            <a:r>
              <a:rPr lang="zh-CN" altLang="en-US" sz="1000" dirty="0" smtClean="0"/>
              <a:t>可用性通过</a:t>
            </a:r>
            <a:r>
              <a:rPr lang="zh-CN" altLang="en-US" sz="1000" dirty="0"/>
              <a:t>多</a:t>
            </a:r>
            <a:r>
              <a:rPr lang="zh-CN" altLang="en-US" sz="1000" dirty="0" smtClean="0"/>
              <a:t>活的多个</a:t>
            </a:r>
            <a:r>
              <a:rPr lang="en-US" altLang="zh-CN" sz="1000" dirty="0" smtClean="0"/>
              <a:t>DB Servers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Fail-over</a:t>
            </a:r>
            <a:r>
              <a:rPr lang="zh-CN" altLang="en-US" sz="1000" dirty="0" smtClean="0"/>
              <a:t>以及</a:t>
            </a:r>
            <a:r>
              <a:rPr lang="zh-CN" altLang="en-US" sz="1000" dirty="0"/>
              <a:t>主备数据库</a:t>
            </a:r>
            <a:r>
              <a:rPr lang="zh-CN" altLang="en-US" sz="1000" dirty="0" smtClean="0"/>
              <a:t>方式</a:t>
            </a:r>
            <a:r>
              <a:rPr lang="zh-CN" altLang="en-US" sz="1000" dirty="0"/>
              <a:t>实现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56176" y="3579862"/>
            <a:ext cx="2879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集群</a:t>
            </a:r>
            <a:r>
              <a:rPr lang="zh-CN" altLang="en-US" sz="1000" dirty="0" smtClean="0"/>
              <a:t>数据库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处理器有自己的内存和外存</a:t>
            </a:r>
            <a:endParaRPr lang="en-US" altLang="zh-CN" sz="10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适用于</a:t>
            </a:r>
            <a:r>
              <a:rPr lang="en-US" altLang="zh-CN" sz="1000" dirty="0" smtClean="0"/>
              <a:t>OLAP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既可以通过增强</a:t>
            </a:r>
            <a:r>
              <a:rPr lang="en-US" altLang="zh-CN" sz="1000" dirty="0" smtClean="0"/>
              <a:t>DB Server</a:t>
            </a:r>
            <a:r>
              <a:rPr lang="zh-CN" altLang="en-US" sz="1000" dirty="0" smtClean="0"/>
              <a:t>实现垂直扩容（</a:t>
            </a:r>
            <a:r>
              <a:rPr lang="en-US" altLang="zh-CN" sz="1000" dirty="0" smtClean="0"/>
              <a:t>Scale Up</a:t>
            </a:r>
            <a:r>
              <a:rPr lang="zh-CN" altLang="en-US" sz="1000" dirty="0" smtClean="0"/>
              <a:t>），也可以通过增加</a:t>
            </a:r>
            <a:r>
              <a:rPr lang="en-US" altLang="zh-CN" sz="1000" dirty="0"/>
              <a:t>DB </a:t>
            </a:r>
            <a:r>
              <a:rPr lang="en-US" altLang="zh-CN" sz="1000" dirty="0" smtClean="0"/>
              <a:t>Server</a:t>
            </a:r>
            <a:r>
              <a:rPr lang="zh-CN" altLang="en-US" sz="1000" dirty="0" smtClean="0"/>
              <a:t>数量实现水平扩容（</a:t>
            </a:r>
            <a:r>
              <a:rPr lang="en-US" altLang="zh-CN" sz="1000" dirty="0" smtClean="0"/>
              <a:t>Scale Out</a:t>
            </a:r>
            <a:r>
              <a:rPr lang="zh-CN" altLang="en-US" sz="1000" dirty="0" smtClean="0"/>
              <a:t>）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高</a:t>
            </a:r>
            <a:r>
              <a:rPr lang="zh-CN" altLang="en-US" sz="1000" dirty="0" smtClean="0"/>
              <a:t>可用性通过数据复制或者</a:t>
            </a:r>
            <a:r>
              <a:rPr lang="en-US" altLang="zh-CN" sz="1000" dirty="0" smtClean="0"/>
              <a:t>DB Server</a:t>
            </a:r>
            <a:r>
              <a:rPr lang="zh-CN" altLang="en-US" sz="1000" dirty="0" smtClean="0"/>
              <a:t>的</a:t>
            </a:r>
            <a:r>
              <a:rPr lang="zh-CN" altLang="en-US" sz="1000" dirty="0"/>
              <a:t>主</a:t>
            </a:r>
            <a:r>
              <a:rPr lang="zh-CN" altLang="en-US" sz="1000" dirty="0" smtClean="0"/>
              <a:t>备方式实现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220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3682752" cy="3394472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数据库内核主要由三个引擎构成</a:t>
            </a:r>
            <a:endParaRPr lang="en-US" altLang="zh-CN" sz="1400" dirty="0" smtClean="0"/>
          </a:p>
          <a:p>
            <a:pPr lvl="1"/>
            <a:r>
              <a:rPr lang="en-US" altLang="zh-CN" sz="1000" dirty="0" smtClean="0"/>
              <a:t>SQL</a:t>
            </a:r>
            <a:r>
              <a:rPr lang="zh-CN" altLang="en-US" sz="1000" dirty="0" smtClean="0"/>
              <a:t>引擎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执行引擎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存储引擎</a:t>
            </a:r>
            <a:endParaRPr lang="zh-CN" altLang="en-US" sz="1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Shared-memory</a:t>
            </a:r>
            <a:r>
              <a:rPr lang="zh-CN" altLang="en-US" dirty="0"/>
              <a:t>架构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64" y="1200151"/>
            <a:ext cx="4310063" cy="30146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28184" y="431762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数据库主要组件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571144"/>
            <a:ext cx="2674620" cy="24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京东云">
      <a:dk1>
        <a:sysClr val="windowText" lastClr="000000"/>
      </a:dk1>
      <a:lt1>
        <a:sysClr val="window" lastClr="CAE8CE"/>
      </a:lt1>
      <a:dk2>
        <a:srgbClr val="144386"/>
      </a:dk2>
      <a:lt2>
        <a:srgbClr val="EEECE1"/>
      </a:lt2>
      <a:accent1>
        <a:srgbClr val="0D57BB"/>
      </a:accent1>
      <a:accent2>
        <a:srgbClr val="32B372"/>
      </a:accent2>
      <a:accent3>
        <a:srgbClr val="F39801"/>
      </a:accent3>
      <a:accent4>
        <a:srgbClr val="29A7E1"/>
      </a:accent4>
      <a:accent5>
        <a:srgbClr val="DADF00"/>
      </a:accent5>
      <a:accent6>
        <a:srgbClr val="F7ED11"/>
      </a:accent6>
      <a:hlink>
        <a:srgbClr val="0000FF"/>
      </a:hlink>
      <a:folHlink>
        <a:srgbClr val="800080"/>
      </a:folHlink>
    </a:clrScheme>
    <a:fontScheme name="京东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AE8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14506</TotalTime>
  <Words>2430</Words>
  <Application>Microsoft Office PowerPoint</Application>
  <PresentationFormat>全屏显示(16:9)</PresentationFormat>
  <Paragraphs>267</Paragraphs>
  <Slides>26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数据库架构与演进</vt:lpstr>
      <vt:lpstr>目录</vt:lpstr>
      <vt:lpstr>数据库简史</vt:lpstr>
      <vt:lpstr>数据库全景图</vt:lpstr>
      <vt:lpstr>商业数据库的市场份额逐渐萎缩</vt:lpstr>
      <vt:lpstr>工作负荷决定数据库架构</vt:lpstr>
      <vt:lpstr>I/O是数据库架构设计的焦点问题</vt:lpstr>
      <vt:lpstr>数据库的主要架构形态</vt:lpstr>
      <vt:lpstr>Shared-memory架构</vt:lpstr>
      <vt:lpstr>Shared-disk架构</vt:lpstr>
      <vt:lpstr>Shared-nothing架构</vt:lpstr>
      <vt:lpstr>Teradata：商务智能（BI）典型架构</vt:lpstr>
      <vt:lpstr>数据库主要高可用架构</vt:lpstr>
      <vt:lpstr>NoSQL</vt:lpstr>
      <vt:lpstr>Apache Big Data Stack</vt:lpstr>
      <vt:lpstr>Teradata：与MapReduce/Hadoop共存</vt:lpstr>
      <vt:lpstr>NewSQL</vt:lpstr>
      <vt:lpstr>分布式数据库</vt:lpstr>
      <vt:lpstr>新硬件对数据库架构的影响</vt:lpstr>
      <vt:lpstr>云数据库</vt:lpstr>
      <vt:lpstr>AWS Aurora的分析和启示</vt:lpstr>
      <vt:lpstr>Aurora的元数据同步</vt:lpstr>
      <vt:lpstr>存储映射</vt:lpstr>
      <vt:lpstr>PowerPoint 演示文稿</vt:lpstr>
      <vt:lpstr>阿里云的分布式数据库</vt:lpstr>
      <vt:lpstr>Vertica&amp;&amp;SHADOW System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wenjijun@jd.com</dc:creator>
  <cp:lastModifiedBy>ZhanCB</cp:lastModifiedBy>
  <cp:revision>441</cp:revision>
  <dcterms:created xsi:type="dcterms:W3CDTF">2016-08-11T08:53:28Z</dcterms:created>
  <dcterms:modified xsi:type="dcterms:W3CDTF">2017-08-22T06:30:29Z</dcterms:modified>
</cp:coreProperties>
</file>